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2"/>
  </p:notesMasterIdLst>
  <p:sldIdLst>
    <p:sldId id="256" r:id="rId5"/>
    <p:sldId id="498" r:id="rId6"/>
    <p:sldId id="877" r:id="rId7"/>
    <p:sldId id="487" r:id="rId8"/>
    <p:sldId id="462" r:id="rId9"/>
    <p:sldId id="823" r:id="rId10"/>
    <p:sldId id="824" r:id="rId11"/>
    <p:sldId id="870" r:id="rId12"/>
    <p:sldId id="825" r:id="rId13"/>
    <p:sldId id="826" r:id="rId14"/>
    <p:sldId id="827" r:id="rId15"/>
    <p:sldId id="869" r:id="rId16"/>
    <p:sldId id="821" r:id="rId17"/>
    <p:sldId id="828" r:id="rId18"/>
    <p:sldId id="834" r:id="rId19"/>
    <p:sldId id="831" r:id="rId20"/>
    <p:sldId id="832" r:id="rId21"/>
    <p:sldId id="833" r:id="rId22"/>
    <p:sldId id="838" r:id="rId23"/>
    <p:sldId id="839" r:id="rId24"/>
    <p:sldId id="840" r:id="rId25"/>
    <p:sldId id="837" r:id="rId26"/>
    <p:sldId id="830" r:id="rId27"/>
    <p:sldId id="835" r:id="rId28"/>
    <p:sldId id="836" r:id="rId29"/>
    <p:sldId id="864" r:id="rId30"/>
    <p:sldId id="865" r:id="rId31"/>
    <p:sldId id="866" r:id="rId32"/>
    <p:sldId id="867" r:id="rId33"/>
    <p:sldId id="868" r:id="rId34"/>
    <p:sldId id="844" r:id="rId35"/>
    <p:sldId id="849" r:id="rId36"/>
    <p:sldId id="850" r:id="rId37"/>
    <p:sldId id="851" r:id="rId38"/>
    <p:sldId id="852" r:id="rId39"/>
    <p:sldId id="853" r:id="rId40"/>
    <p:sldId id="854" r:id="rId41"/>
    <p:sldId id="855" r:id="rId42"/>
    <p:sldId id="856" r:id="rId43"/>
    <p:sldId id="857" r:id="rId44"/>
    <p:sldId id="872" r:id="rId45"/>
    <p:sldId id="858" r:id="rId46"/>
    <p:sldId id="859" r:id="rId47"/>
    <p:sldId id="861" r:id="rId48"/>
    <p:sldId id="860" r:id="rId49"/>
    <p:sldId id="873" r:id="rId50"/>
    <p:sldId id="874" r:id="rId51"/>
    <p:sldId id="875" r:id="rId52"/>
    <p:sldId id="876" r:id="rId53"/>
    <p:sldId id="862" r:id="rId54"/>
    <p:sldId id="843" r:id="rId55"/>
    <p:sldId id="845" r:id="rId56"/>
    <p:sldId id="846" r:id="rId57"/>
    <p:sldId id="847" r:id="rId58"/>
    <p:sldId id="848" r:id="rId59"/>
    <p:sldId id="472" r:id="rId60"/>
    <p:sldId id="448" r:id="rId61"/>
  </p:sldIdLst>
  <p:sldSz cx="12192000" cy="6858000"/>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gate Ponder-Sutton" initials="AP" lastIdx="9" clrIdx="0">
    <p:extLst>
      <p:ext uri="{19B8F6BF-5375-455C-9EA6-DF929625EA0E}">
        <p15:presenceInfo xmlns:p15="http://schemas.microsoft.com/office/powerpoint/2012/main" userId="S::Agate.Ponder-Sutton@chorus.co.nz::ae7c0abd-94f5-4711-801b-2ee2dbf7f4e4" providerId="AD"/>
      </p:ext>
    </p:extLst>
  </p:cmAuthor>
  <p:cmAuthor id="2" name="Peter Wallace" initials="PW" lastIdx="24" clrIdx="1">
    <p:extLst>
      <p:ext uri="{19B8F6BF-5375-455C-9EA6-DF929625EA0E}">
        <p15:presenceInfo xmlns:p15="http://schemas.microsoft.com/office/powerpoint/2012/main" userId="S::Peter.Wallace@chorus.co.nz::807788f3-e287-4d2b-93ee-4408abf9fda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0700A"/>
    <a:srgbClr val="E0840A"/>
    <a:srgbClr val="F59617"/>
    <a:srgbClr val="79C963"/>
    <a:srgbClr val="83BB71"/>
    <a:srgbClr val="BECB57"/>
    <a:srgbClr val="F0F6EA"/>
    <a:srgbClr val="FFFFFF"/>
    <a:srgbClr val="12AEAB"/>
    <a:srgbClr val="F8B0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2C6407-6BB3-4C8C-ABC9-9C0BB7227BA5}" v="1" dt="2021-09-08T02:14:21.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772" autoAdjust="0"/>
  </p:normalViewPr>
  <p:slideViewPr>
    <p:cSldViewPr snapToGrid="0">
      <p:cViewPr varScale="1">
        <p:scale>
          <a:sx n="97" d="100"/>
          <a:sy n="97" d="100"/>
        </p:scale>
        <p:origin x="79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DB28738-3E12-41D4-9AF6-B882553A2F73}" type="datetimeFigureOut">
              <a:rPr lang="en-NZ" smtClean="0"/>
              <a:t>6/10/2021</a:t>
            </a:fld>
            <a:endParaRPr lang="en-NZ"/>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14267174-21CF-42E9-8C80-DFBA13F3552A}" type="slidenum">
              <a:rPr lang="en-NZ" smtClean="0"/>
              <a:t>‹#›</a:t>
            </a:fld>
            <a:endParaRPr lang="en-NZ"/>
          </a:p>
        </p:txBody>
      </p:sp>
    </p:spTree>
    <p:extLst>
      <p:ext uri="{BB962C8B-B14F-4D97-AF65-F5344CB8AC3E}">
        <p14:creationId xmlns:p14="http://schemas.microsoft.com/office/powerpoint/2010/main" val="133465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14267174-21CF-42E9-8C80-DFBA13F3552A}" type="slidenum">
              <a:rPr lang="en-NZ" smtClean="0"/>
              <a:t>1</a:t>
            </a:fld>
            <a:endParaRPr lang="en-NZ"/>
          </a:p>
        </p:txBody>
      </p:sp>
    </p:spTree>
    <p:extLst>
      <p:ext uri="{BB962C8B-B14F-4D97-AF65-F5344CB8AC3E}">
        <p14:creationId xmlns:p14="http://schemas.microsoft.com/office/powerpoint/2010/main" val="389296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semi-manual approach doesn’t take into account the more complex dynamic </a:t>
            </a:r>
            <a:r>
              <a:rPr lang="en-NZ" sz="1200" b="0" i="0" kern="1200" dirty="0" err="1">
                <a:solidFill>
                  <a:schemeClr val="tx1"/>
                </a:solidFill>
                <a:effectLst/>
                <a:latin typeface="+mn-lt"/>
                <a:ea typeface="+mn-ea"/>
                <a:cs typeface="+mn-cs"/>
              </a:rPr>
              <a:t>behavioral</a:t>
            </a:r>
            <a:r>
              <a:rPr lang="en-NZ" sz="1200" b="0" i="0" kern="1200" dirty="0">
                <a:solidFill>
                  <a:schemeClr val="tx1"/>
                </a:solidFill>
                <a:effectLst/>
                <a:latin typeface="+mn-lt"/>
                <a:ea typeface="+mn-ea"/>
                <a:cs typeface="+mn-cs"/>
              </a:rPr>
              <a:t> patterns of the machinery, or the contextual data relating to the manufacturing process at large.</a:t>
            </a:r>
          </a:p>
          <a:p>
            <a:r>
              <a:rPr lang="en-NZ" sz="1200" b="0" i="0" kern="1200" dirty="0">
                <a:solidFill>
                  <a:schemeClr val="tx1"/>
                </a:solidFill>
                <a:effectLst/>
                <a:latin typeface="+mn-lt"/>
                <a:ea typeface="+mn-ea"/>
                <a:cs typeface="+mn-cs"/>
              </a:rPr>
              <a:t>In contrast, ML algorithms are fed OT data (from the production floor: sensors, PLCs, historians, SCADA), IT data (contextual data: ERP, quality, MES, etc.), and manufacturing process information describing the synchronicity between the machines, and the rate of production flow.</a:t>
            </a:r>
          </a:p>
          <a:p>
            <a:r>
              <a:rPr lang="en-NZ" sz="1200" b="0" i="0" kern="1200" dirty="0">
                <a:solidFill>
                  <a:schemeClr val="tx1"/>
                </a:solidFill>
                <a:effectLst/>
                <a:latin typeface="+mn-lt"/>
                <a:ea typeface="+mn-ea"/>
                <a:cs typeface="+mn-cs"/>
              </a:rPr>
              <a:t>In industrial AI, the process known as “training”, enables the ML algorithms to detect anomalies and test correlations while searching for patterns across the various data feeds.</a:t>
            </a:r>
          </a:p>
          <a:p>
            <a:endParaRPr lang="en-NZ" dirty="0"/>
          </a:p>
        </p:txBody>
      </p:sp>
      <p:sp>
        <p:nvSpPr>
          <p:cNvPr id="4" name="Slide Number Placeholder 3"/>
          <p:cNvSpPr>
            <a:spLocks noGrp="1"/>
          </p:cNvSpPr>
          <p:nvPr>
            <p:ph type="sldNum" sz="quarter" idx="5"/>
          </p:nvPr>
        </p:nvSpPr>
        <p:spPr/>
        <p:txBody>
          <a:bodyPr/>
          <a:lstStyle/>
          <a:p>
            <a:fld id="{14267174-21CF-42E9-8C80-DFBA13F3552A}" type="slidenum">
              <a:rPr lang="en-NZ" smtClean="0"/>
              <a:t>4</a:t>
            </a:fld>
            <a:endParaRPr lang="en-NZ"/>
          </a:p>
        </p:txBody>
      </p:sp>
    </p:spTree>
    <p:extLst>
      <p:ext uri="{BB962C8B-B14F-4D97-AF65-F5344CB8AC3E}">
        <p14:creationId xmlns:p14="http://schemas.microsoft.com/office/powerpoint/2010/main" val="1042248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Pause and ask :What should the order of this be?</a:t>
            </a:r>
          </a:p>
          <a:p>
            <a:r>
              <a:rPr lang="en-NZ" dirty="0"/>
              <a:t>Also on here should be Data infrastructure</a:t>
            </a:r>
          </a:p>
        </p:txBody>
      </p:sp>
      <p:sp>
        <p:nvSpPr>
          <p:cNvPr id="4" name="Slide Number Placeholder 3"/>
          <p:cNvSpPr>
            <a:spLocks noGrp="1"/>
          </p:cNvSpPr>
          <p:nvPr>
            <p:ph type="sldNum" sz="quarter" idx="5"/>
          </p:nvPr>
        </p:nvSpPr>
        <p:spPr/>
        <p:txBody>
          <a:bodyPr/>
          <a:lstStyle/>
          <a:p>
            <a:fld id="{14267174-21CF-42E9-8C80-DFBA13F3552A}" type="slidenum">
              <a:rPr lang="en-NZ" smtClean="0"/>
              <a:t>5</a:t>
            </a:fld>
            <a:endParaRPr lang="en-NZ"/>
          </a:p>
        </p:txBody>
      </p:sp>
    </p:spTree>
    <p:extLst>
      <p:ext uri="{BB962C8B-B14F-4D97-AF65-F5344CB8AC3E}">
        <p14:creationId xmlns:p14="http://schemas.microsoft.com/office/powerpoint/2010/main" val="209882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14267174-21CF-42E9-8C80-DFBA13F3552A}" type="slidenum">
              <a:rPr lang="en-NZ" smtClean="0"/>
              <a:t>13</a:t>
            </a:fld>
            <a:endParaRPr lang="en-NZ"/>
          </a:p>
        </p:txBody>
      </p:sp>
    </p:spTree>
    <p:extLst>
      <p:ext uri="{BB962C8B-B14F-4D97-AF65-F5344CB8AC3E}">
        <p14:creationId xmlns:p14="http://schemas.microsoft.com/office/powerpoint/2010/main" val="3454693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Note that RHS from root node is nearly identical to the Cluster 3 case.</a:t>
            </a:r>
          </a:p>
        </p:txBody>
      </p:sp>
      <p:sp>
        <p:nvSpPr>
          <p:cNvPr id="4" name="Slide Number Placeholder 3"/>
          <p:cNvSpPr>
            <a:spLocks noGrp="1"/>
          </p:cNvSpPr>
          <p:nvPr>
            <p:ph type="sldNum" sz="quarter" idx="5"/>
          </p:nvPr>
        </p:nvSpPr>
        <p:spPr/>
        <p:txBody>
          <a:bodyPr/>
          <a:lstStyle/>
          <a:p>
            <a:fld id="{14267174-21CF-42E9-8C80-DFBA13F3552A}" type="slidenum">
              <a:rPr lang="en-NZ" smtClean="0"/>
              <a:t>17</a:t>
            </a:fld>
            <a:endParaRPr lang="en-NZ"/>
          </a:p>
        </p:txBody>
      </p:sp>
    </p:spTree>
    <p:extLst>
      <p:ext uri="{BB962C8B-B14F-4D97-AF65-F5344CB8AC3E}">
        <p14:creationId xmlns:p14="http://schemas.microsoft.com/office/powerpoint/2010/main" val="3994115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When </a:t>
            </a:r>
            <a:r>
              <a:rPr lang="en-NZ" dirty="0" err="1"/>
              <a:t>soak_type</a:t>
            </a:r>
            <a:r>
              <a:rPr lang="en-NZ" dirty="0"/>
              <a:t> is not unknown then Cluster 0 </a:t>
            </a:r>
          </a:p>
          <a:p>
            <a:r>
              <a:rPr lang="en-NZ" dirty="0"/>
              <a:t>When </a:t>
            </a:r>
            <a:r>
              <a:rPr lang="en-NZ" dirty="0" err="1"/>
              <a:t>soak_type</a:t>
            </a:r>
            <a:r>
              <a:rPr lang="en-NZ" dirty="0"/>
              <a:t> = unknown  and </a:t>
            </a:r>
            <a:r>
              <a:rPr lang="en-NZ" dirty="0" err="1"/>
              <a:t>pole_length</a:t>
            </a:r>
            <a:r>
              <a:rPr lang="en-NZ" dirty="0"/>
              <a:t> &gt; 7250 the Cluster 0</a:t>
            </a:r>
          </a:p>
        </p:txBody>
      </p:sp>
      <p:sp>
        <p:nvSpPr>
          <p:cNvPr id="4" name="Slide Number Placeholder 3"/>
          <p:cNvSpPr>
            <a:spLocks noGrp="1"/>
          </p:cNvSpPr>
          <p:nvPr>
            <p:ph type="sldNum" sz="quarter" idx="5"/>
          </p:nvPr>
        </p:nvSpPr>
        <p:spPr/>
        <p:txBody>
          <a:bodyPr/>
          <a:lstStyle/>
          <a:p>
            <a:fld id="{14267174-21CF-42E9-8C80-DFBA13F3552A}" type="slidenum">
              <a:rPr lang="en-NZ" smtClean="0"/>
              <a:t>33</a:t>
            </a:fld>
            <a:endParaRPr lang="en-NZ"/>
          </a:p>
        </p:txBody>
      </p:sp>
    </p:spTree>
    <p:extLst>
      <p:ext uri="{BB962C8B-B14F-4D97-AF65-F5344CB8AC3E}">
        <p14:creationId xmlns:p14="http://schemas.microsoft.com/office/powerpoint/2010/main" val="31788965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Date Placeholder 3"/>
          <p:cNvSpPr>
            <a:spLocks noGrp="1"/>
          </p:cNvSpPr>
          <p:nvPr>
            <p:ph type="dt" sz="half" idx="10"/>
          </p:nvPr>
        </p:nvSpPr>
        <p:spPr>
          <a:xfrm>
            <a:off x="413993" y="6463416"/>
            <a:ext cx="2743200" cy="169846"/>
          </a:xfrm>
        </p:spPr>
        <p:txBody>
          <a:bodyPr/>
          <a:lstStyle>
            <a:lvl1pPr algn="l">
              <a:defRPr sz="1100">
                <a:solidFill>
                  <a:schemeClr val="bg1"/>
                </a:solidFill>
              </a:defRPr>
            </a:lvl1pPr>
          </a:lstStyle>
          <a:p>
            <a:fld id="{340D0DA2-0E42-462A-8085-6E7CD20715DB}" type="datetime3">
              <a:rPr lang="en-NZ" smtClean="0"/>
              <a:t>6 October 2021</a:t>
            </a:fld>
            <a:endParaRPr lang="en-NZ" dirty="0"/>
          </a:p>
        </p:txBody>
      </p:sp>
      <p:sp>
        <p:nvSpPr>
          <p:cNvPr id="5" name="Footer Placeholder 4"/>
          <p:cNvSpPr>
            <a:spLocks noGrp="1"/>
          </p:cNvSpPr>
          <p:nvPr>
            <p:ph type="ftr" sz="quarter" idx="11"/>
          </p:nvPr>
        </p:nvSpPr>
        <p:spPr>
          <a:xfrm>
            <a:off x="413993" y="6193410"/>
            <a:ext cx="4114800" cy="270006"/>
          </a:xfrm>
        </p:spPr>
        <p:txBody>
          <a:bodyPr/>
          <a:lstStyle>
            <a:lvl1pPr algn="l">
              <a:defRPr cap="all" baseline="0">
                <a:solidFill>
                  <a:schemeClr val="bg1"/>
                </a:solidFill>
                <a:latin typeface="+mj-lt"/>
              </a:defRPr>
            </a:lvl1pPr>
          </a:lstStyle>
          <a:p>
            <a:r>
              <a:rPr lang="en-NZ"/>
              <a:t>Presentation Title</a:t>
            </a:r>
            <a:endParaRPr lang="en-NZ" dirty="0"/>
          </a:p>
        </p:txBody>
      </p:sp>
      <p:sp>
        <p:nvSpPr>
          <p:cNvPr id="9" name="Oval 5"/>
          <p:cNvSpPr>
            <a:spLocks noChangeArrowheads="1"/>
          </p:cNvSpPr>
          <p:nvPr/>
        </p:nvSpPr>
        <p:spPr bwMode="auto">
          <a:xfrm>
            <a:off x="5406132" y="2873605"/>
            <a:ext cx="570039" cy="581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 name="Freeform 6"/>
          <p:cNvSpPr>
            <a:spLocks/>
          </p:cNvSpPr>
          <p:nvPr/>
        </p:nvSpPr>
        <p:spPr bwMode="auto">
          <a:xfrm>
            <a:off x="3389865" y="2884610"/>
            <a:ext cx="479801" cy="556834"/>
          </a:xfrm>
          <a:custGeom>
            <a:avLst/>
            <a:gdLst>
              <a:gd name="T0" fmla="*/ 1085 w 1921"/>
              <a:gd name="T1" fmla="*/ 0 h 2183"/>
              <a:gd name="T2" fmla="*/ 1865 w 1921"/>
              <a:gd name="T3" fmla="*/ 289 h 2183"/>
              <a:gd name="T4" fmla="*/ 1680 w 1921"/>
              <a:gd name="T5" fmla="*/ 574 h 2183"/>
              <a:gd name="T6" fmla="*/ 1103 w 1921"/>
              <a:gd name="T7" fmla="*/ 351 h 2183"/>
              <a:gd name="T8" fmla="*/ 395 w 1921"/>
              <a:gd name="T9" fmla="*/ 1077 h 2183"/>
              <a:gd name="T10" fmla="*/ 1106 w 1921"/>
              <a:gd name="T11" fmla="*/ 1832 h 2183"/>
              <a:gd name="T12" fmla="*/ 1719 w 1921"/>
              <a:gd name="T13" fmla="*/ 1565 h 2183"/>
              <a:gd name="T14" fmla="*/ 1921 w 1921"/>
              <a:gd name="T15" fmla="*/ 1841 h 2183"/>
              <a:gd name="T16" fmla="*/ 1091 w 1921"/>
              <a:gd name="T17" fmla="*/ 2183 h 2183"/>
              <a:gd name="T18" fmla="*/ 0 w 1921"/>
              <a:gd name="T19" fmla="*/ 1083 h 2183"/>
              <a:gd name="T20" fmla="*/ 1085 w 1921"/>
              <a:gd name="T21" fmla="*/ 0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1" h="2183">
                <a:moveTo>
                  <a:pt x="1085" y="0"/>
                </a:moveTo>
                <a:cubicBezTo>
                  <a:pt x="1600" y="0"/>
                  <a:pt x="1865" y="289"/>
                  <a:pt x="1865" y="289"/>
                </a:cubicBezTo>
                <a:lnTo>
                  <a:pt x="1680" y="574"/>
                </a:lnTo>
                <a:cubicBezTo>
                  <a:pt x="1680" y="574"/>
                  <a:pt x="1439" y="351"/>
                  <a:pt x="1103" y="351"/>
                </a:cubicBezTo>
                <a:cubicBezTo>
                  <a:pt x="657" y="351"/>
                  <a:pt x="395" y="684"/>
                  <a:pt x="395" y="1077"/>
                </a:cubicBezTo>
                <a:cubicBezTo>
                  <a:pt x="395" y="1478"/>
                  <a:pt x="666" y="1832"/>
                  <a:pt x="1106" y="1832"/>
                </a:cubicBezTo>
                <a:cubicBezTo>
                  <a:pt x="1472" y="1832"/>
                  <a:pt x="1719" y="1565"/>
                  <a:pt x="1719" y="1565"/>
                </a:cubicBezTo>
                <a:lnTo>
                  <a:pt x="1921" y="1841"/>
                </a:lnTo>
                <a:cubicBezTo>
                  <a:pt x="1921" y="1841"/>
                  <a:pt x="1630" y="2183"/>
                  <a:pt x="1091" y="2183"/>
                </a:cubicBezTo>
                <a:cubicBezTo>
                  <a:pt x="446" y="2183"/>
                  <a:pt x="0" y="1704"/>
                  <a:pt x="0" y="1083"/>
                </a:cubicBezTo>
                <a:cubicBezTo>
                  <a:pt x="0" y="470"/>
                  <a:pt x="464" y="0"/>
                  <a:pt x="108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1" name="Freeform 7"/>
          <p:cNvSpPr>
            <a:spLocks/>
          </p:cNvSpPr>
          <p:nvPr/>
        </p:nvSpPr>
        <p:spPr bwMode="auto">
          <a:xfrm>
            <a:off x="4394280" y="2893413"/>
            <a:ext cx="433582" cy="539226"/>
          </a:xfrm>
          <a:custGeom>
            <a:avLst/>
            <a:gdLst>
              <a:gd name="T0" fmla="*/ 0 w 1734"/>
              <a:gd name="T1" fmla="*/ 0 h 2111"/>
              <a:gd name="T2" fmla="*/ 384 w 1734"/>
              <a:gd name="T3" fmla="*/ 0 h 2111"/>
              <a:gd name="T4" fmla="*/ 384 w 1734"/>
              <a:gd name="T5" fmla="*/ 895 h 2111"/>
              <a:gd name="T6" fmla="*/ 1350 w 1734"/>
              <a:gd name="T7" fmla="*/ 895 h 2111"/>
              <a:gd name="T8" fmla="*/ 1350 w 1734"/>
              <a:gd name="T9" fmla="*/ 0 h 2111"/>
              <a:gd name="T10" fmla="*/ 1734 w 1734"/>
              <a:gd name="T11" fmla="*/ 0 h 2111"/>
              <a:gd name="T12" fmla="*/ 1734 w 1734"/>
              <a:gd name="T13" fmla="*/ 2111 h 2111"/>
              <a:gd name="T14" fmla="*/ 1350 w 1734"/>
              <a:gd name="T15" fmla="*/ 2111 h 2111"/>
              <a:gd name="T16" fmla="*/ 1350 w 1734"/>
              <a:gd name="T17" fmla="*/ 1225 h 2111"/>
              <a:gd name="T18" fmla="*/ 384 w 1734"/>
              <a:gd name="T19" fmla="*/ 1225 h 2111"/>
              <a:gd name="T20" fmla="*/ 384 w 1734"/>
              <a:gd name="T21" fmla="*/ 2111 h 2111"/>
              <a:gd name="T22" fmla="*/ 0 w 1734"/>
              <a:gd name="T23" fmla="*/ 2111 h 2111"/>
              <a:gd name="T24" fmla="*/ 0 w 1734"/>
              <a:gd name="T25"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4" h="2111">
                <a:moveTo>
                  <a:pt x="0" y="0"/>
                </a:moveTo>
                <a:lnTo>
                  <a:pt x="384" y="0"/>
                </a:lnTo>
                <a:lnTo>
                  <a:pt x="384" y="895"/>
                </a:lnTo>
                <a:lnTo>
                  <a:pt x="1350" y="895"/>
                </a:lnTo>
                <a:lnTo>
                  <a:pt x="1350" y="0"/>
                </a:lnTo>
                <a:lnTo>
                  <a:pt x="1734" y="0"/>
                </a:lnTo>
                <a:lnTo>
                  <a:pt x="1734" y="2111"/>
                </a:lnTo>
                <a:lnTo>
                  <a:pt x="1350" y="2111"/>
                </a:lnTo>
                <a:lnTo>
                  <a:pt x="1350" y="1225"/>
                </a:lnTo>
                <a:lnTo>
                  <a:pt x="384" y="1225"/>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2" name="Freeform 8"/>
          <p:cNvSpPr>
            <a:spLocks noEditPoints="1"/>
          </p:cNvSpPr>
          <p:nvPr/>
        </p:nvSpPr>
        <p:spPr bwMode="auto">
          <a:xfrm>
            <a:off x="6583407" y="2893413"/>
            <a:ext cx="400568" cy="539226"/>
          </a:xfrm>
          <a:custGeom>
            <a:avLst/>
            <a:gdLst>
              <a:gd name="T0" fmla="*/ 729 w 1600"/>
              <a:gd name="T1" fmla="*/ 990 h 2111"/>
              <a:gd name="T2" fmla="*/ 1062 w 1600"/>
              <a:gd name="T3" fmla="*/ 657 h 2111"/>
              <a:gd name="T4" fmla="*/ 675 w 1600"/>
              <a:gd name="T5" fmla="*/ 330 h 2111"/>
              <a:gd name="T6" fmla="*/ 384 w 1600"/>
              <a:gd name="T7" fmla="*/ 330 h 2111"/>
              <a:gd name="T8" fmla="*/ 384 w 1600"/>
              <a:gd name="T9" fmla="*/ 990 h 2111"/>
              <a:gd name="T10" fmla="*/ 729 w 1600"/>
              <a:gd name="T11" fmla="*/ 990 h 2111"/>
              <a:gd name="T12" fmla="*/ 0 w 1600"/>
              <a:gd name="T13" fmla="*/ 0 h 2111"/>
              <a:gd name="T14" fmla="*/ 681 w 1600"/>
              <a:gd name="T15" fmla="*/ 0 h 2111"/>
              <a:gd name="T16" fmla="*/ 1106 w 1600"/>
              <a:gd name="T17" fmla="*/ 59 h 2111"/>
              <a:gd name="T18" fmla="*/ 1451 w 1600"/>
              <a:gd name="T19" fmla="*/ 636 h 2111"/>
              <a:gd name="T20" fmla="*/ 1094 w 1600"/>
              <a:gd name="T21" fmla="*/ 1213 h 2111"/>
              <a:gd name="T22" fmla="*/ 1094 w 1600"/>
              <a:gd name="T23" fmla="*/ 1219 h 2111"/>
              <a:gd name="T24" fmla="*/ 1166 w 1600"/>
              <a:gd name="T25" fmla="*/ 1323 h 2111"/>
              <a:gd name="T26" fmla="*/ 1600 w 1600"/>
              <a:gd name="T27" fmla="*/ 2111 h 2111"/>
              <a:gd name="T28" fmla="*/ 1172 w 1600"/>
              <a:gd name="T29" fmla="*/ 2111 h 2111"/>
              <a:gd name="T30" fmla="*/ 753 w 1600"/>
              <a:gd name="T31" fmla="*/ 1323 h 2111"/>
              <a:gd name="T32" fmla="*/ 384 w 1600"/>
              <a:gd name="T33" fmla="*/ 1323 h 2111"/>
              <a:gd name="T34" fmla="*/ 384 w 1600"/>
              <a:gd name="T35" fmla="*/ 2111 h 2111"/>
              <a:gd name="T36" fmla="*/ 0 w 1600"/>
              <a:gd name="T37" fmla="*/ 2111 h 2111"/>
              <a:gd name="T38" fmla="*/ 0 w 1600"/>
              <a:gd name="T39"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0" h="2111">
                <a:moveTo>
                  <a:pt x="729" y="990"/>
                </a:moveTo>
                <a:cubicBezTo>
                  <a:pt x="934" y="990"/>
                  <a:pt x="1062" y="868"/>
                  <a:pt x="1062" y="657"/>
                </a:cubicBezTo>
                <a:cubicBezTo>
                  <a:pt x="1062" y="455"/>
                  <a:pt x="976" y="330"/>
                  <a:pt x="675" y="330"/>
                </a:cubicBezTo>
                <a:lnTo>
                  <a:pt x="384" y="330"/>
                </a:lnTo>
                <a:lnTo>
                  <a:pt x="384" y="990"/>
                </a:lnTo>
                <a:lnTo>
                  <a:pt x="729" y="990"/>
                </a:lnTo>
                <a:close/>
                <a:moveTo>
                  <a:pt x="0" y="0"/>
                </a:moveTo>
                <a:lnTo>
                  <a:pt x="681" y="0"/>
                </a:lnTo>
                <a:cubicBezTo>
                  <a:pt x="910" y="0"/>
                  <a:pt x="1014" y="18"/>
                  <a:pt x="1106" y="59"/>
                </a:cubicBezTo>
                <a:cubicBezTo>
                  <a:pt x="1318" y="155"/>
                  <a:pt x="1451" y="357"/>
                  <a:pt x="1451" y="636"/>
                </a:cubicBezTo>
                <a:cubicBezTo>
                  <a:pt x="1451" y="889"/>
                  <a:pt x="1318" y="1124"/>
                  <a:pt x="1094" y="1213"/>
                </a:cubicBezTo>
                <a:lnTo>
                  <a:pt x="1094" y="1219"/>
                </a:lnTo>
                <a:cubicBezTo>
                  <a:pt x="1094" y="1219"/>
                  <a:pt x="1124" y="1249"/>
                  <a:pt x="1166" y="1323"/>
                </a:cubicBezTo>
                <a:lnTo>
                  <a:pt x="1600" y="2111"/>
                </a:lnTo>
                <a:lnTo>
                  <a:pt x="1172" y="2111"/>
                </a:lnTo>
                <a:lnTo>
                  <a:pt x="753" y="1323"/>
                </a:lnTo>
                <a:lnTo>
                  <a:pt x="384" y="1323"/>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3" name="Freeform 9"/>
          <p:cNvSpPr>
            <a:spLocks/>
          </p:cNvSpPr>
          <p:nvPr/>
        </p:nvSpPr>
        <p:spPr bwMode="auto">
          <a:xfrm>
            <a:off x="7512638" y="2893413"/>
            <a:ext cx="425879" cy="548030"/>
          </a:xfrm>
          <a:custGeom>
            <a:avLst/>
            <a:gdLst>
              <a:gd name="T0" fmla="*/ 0 w 1704"/>
              <a:gd name="T1" fmla="*/ 0 h 2147"/>
              <a:gd name="T2" fmla="*/ 383 w 1704"/>
              <a:gd name="T3" fmla="*/ 0 h 2147"/>
              <a:gd name="T4" fmla="*/ 383 w 1704"/>
              <a:gd name="T5" fmla="*/ 1353 h 2147"/>
              <a:gd name="T6" fmla="*/ 850 w 1704"/>
              <a:gd name="T7" fmla="*/ 1796 h 2147"/>
              <a:gd name="T8" fmla="*/ 1320 w 1704"/>
              <a:gd name="T9" fmla="*/ 1350 h 2147"/>
              <a:gd name="T10" fmla="*/ 1320 w 1704"/>
              <a:gd name="T11" fmla="*/ 0 h 2147"/>
              <a:gd name="T12" fmla="*/ 1704 w 1704"/>
              <a:gd name="T13" fmla="*/ 0 h 2147"/>
              <a:gd name="T14" fmla="*/ 1704 w 1704"/>
              <a:gd name="T15" fmla="*/ 1353 h 2147"/>
              <a:gd name="T16" fmla="*/ 853 w 1704"/>
              <a:gd name="T17" fmla="*/ 2147 h 2147"/>
              <a:gd name="T18" fmla="*/ 0 w 1704"/>
              <a:gd name="T19" fmla="*/ 1353 h 2147"/>
              <a:gd name="T20" fmla="*/ 0 w 1704"/>
              <a:gd name="T21" fmla="*/ 0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2147">
                <a:moveTo>
                  <a:pt x="0" y="0"/>
                </a:moveTo>
                <a:lnTo>
                  <a:pt x="383" y="0"/>
                </a:lnTo>
                <a:lnTo>
                  <a:pt x="383" y="1353"/>
                </a:lnTo>
                <a:cubicBezTo>
                  <a:pt x="383" y="1636"/>
                  <a:pt x="568" y="1796"/>
                  <a:pt x="850" y="1796"/>
                </a:cubicBezTo>
                <a:cubicBezTo>
                  <a:pt x="1133" y="1796"/>
                  <a:pt x="1320" y="1636"/>
                  <a:pt x="1320" y="1350"/>
                </a:cubicBezTo>
                <a:lnTo>
                  <a:pt x="1320" y="0"/>
                </a:lnTo>
                <a:lnTo>
                  <a:pt x="1704" y="0"/>
                </a:lnTo>
                <a:lnTo>
                  <a:pt x="1704" y="1353"/>
                </a:lnTo>
                <a:cubicBezTo>
                  <a:pt x="1704" y="1826"/>
                  <a:pt x="1362" y="2147"/>
                  <a:pt x="853" y="2147"/>
                </a:cubicBezTo>
                <a:cubicBezTo>
                  <a:pt x="342" y="2147"/>
                  <a:pt x="0" y="1826"/>
                  <a:pt x="0" y="1353"/>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4" name="Freeform 10"/>
          <p:cNvSpPr>
            <a:spLocks/>
          </p:cNvSpPr>
          <p:nvPr/>
        </p:nvSpPr>
        <p:spPr bwMode="auto">
          <a:xfrm>
            <a:off x="8508556" y="2884610"/>
            <a:ext cx="355449" cy="556834"/>
          </a:xfrm>
          <a:custGeom>
            <a:avLst/>
            <a:gdLst>
              <a:gd name="T0" fmla="*/ 209 w 1425"/>
              <a:gd name="T1" fmla="*/ 1606 h 2183"/>
              <a:gd name="T2" fmla="*/ 735 w 1425"/>
              <a:gd name="T3" fmla="*/ 1829 h 2183"/>
              <a:gd name="T4" fmla="*/ 1041 w 1425"/>
              <a:gd name="T5" fmla="*/ 1573 h 2183"/>
              <a:gd name="T6" fmla="*/ 45 w 1425"/>
              <a:gd name="T7" fmla="*/ 613 h 2183"/>
              <a:gd name="T8" fmla="*/ 753 w 1425"/>
              <a:gd name="T9" fmla="*/ 0 h 2183"/>
              <a:gd name="T10" fmla="*/ 1383 w 1425"/>
              <a:gd name="T11" fmla="*/ 226 h 2183"/>
              <a:gd name="T12" fmla="*/ 1217 w 1425"/>
              <a:gd name="T13" fmla="*/ 539 h 2183"/>
              <a:gd name="T14" fmla="*/ 750 w 1425"/>
              <a:gd name="T15" fmla="*/ 354 h 2183"/>
              <a:gd name="T16" fmla="*/ 432 w 1425"/>
              <a:gd name="T17" fmla="*/ 607 h 2183"/>
              <a:gd name="T18" fmla="*/ 1425 w 1425"/>
              <a:gd name="T19" fmla="*/ 1565 h 2183"/>
              <a:gd name="T20" fmla="*/ 729 w 1425"/>
              <a:gd name="T21" fmla="*/ 2183 h 2183"/>
              <a:gd name="T22" fmla="*/ 0 w 1425"/>
              <a:gd name="T23" fmla="*/ 1895 h 2183"/>
              <a:gd name="T24" fmla="*/ 209 w 1425"/>
              <a:gd name="T25" fmla="*/ 1606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2183">
                <a:moveTo>
                  <a:pt x="209" y="1606"/>
                </a:moveTo>
                <a:cubicBezTo>
                  <a:pt x="209" y="1606"/>
                  <a:pt x="438" y="1829"/>
                  <a:pt x="735" y="1829"/>
                </a:cubicBezTo>
                <a:cubicBezTo>
                  <a:pt x="895" y="1829"/>
                  <a:pt x="1041" y="1746"/>
                  <a:pt x="1041" y="1573"/>
                </a:cubicBezTo>
                <a:cubicBezTo>
                  <a:pt x="1041" y="1196"/>
                  <a:pt x="45" y="1261"/>
                  <a:pt x="45" y="613"/>
                </a:cubicBezTo>
                <a:cubicBezTo>
                  <a:pt x="45" y="262"/>
                  <a:pt x="348" y="0"/>
                  <a:pt x="753" y="0"/>
                </a:cubicBezTo>
                <a:cubicBezTo>
                  <a:pt x="1169" y="0"/>
                  <a:pt x="1383" y="226"/>
                  <a:pt x="1383" y="226"/>
                </a:cubicBezTo>
                <a:lnTo>
                  <a:pt x="1217" y="539"/>
                </a:lnTo>
                <a:cubicBezTo>
                  <a:pt x="1217" y="539"/>
                  <a:pt x="1014" y="354"/>
                  <a:pt x="750" y="354"/>
                </a:cubicBezTo>
                <a:cubicBezTo>
                  <a:pt x="571" y="354"/>
                  <a:pt x="432" y="458"/>
                  <a:pt x="432" y="607"/>
                </a:cubicBezTo>
                <a:cubicBezTo>
                  <a:pt x="432" y="982"/>
                  <a:pt x="1425" y="889"/>
                  <a:pt x="1425" y="1565"/>
                </a:cubicBezTo>
                <a:cubicBezTo>
                  <a:pt x="1425" y="1901"/>
                  <a:pt x="1169" y="2183"/>
                  <a:pt x="729" y="2183"/>
                </a:cubicBezTo>
                <a:cubicBezTo>
                  <a:pt x="259" y="2183"/>
                  <a:pt x="0" y="1895"/>
                  <a:pt x="0" y="1895"/>
                </a:cubicBezTo>
                <a:lnTo>
                  <a:pt x="209" y="16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cxnSp>
        <p:nvCxnSpPr>
          <p:cNvPr id="16" name="Straight Connector 15"/>
          <p:cNvCxnSpPr/>
          <p:nvPr userDrawn="1"/>
        </p:nvCxnSpPr>
        <p:spPr>
          <a:xfrm>
            <a:off x="0" y="6033155"/>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161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mall Image Cover">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022291"/>
          </a:xfrm>
          <a:prstGeom prst="rect">
            <a:avLst/>
          </a:prstGeom>
        </p:spPr>
      </p:pic>
      <p:sp>
        <p:nvSpPr>
          <p:cNvPr id="14" name="Date Placeholder 3"/>
          <p:cNvSpPr>
            <a:spLocks noGrp="1"/>
          </p:cNvSpPr>
          <p:nvPr>
            <p:ph type="dt" sz="half" idx="10"/>
          </p:nvPr>
        </p:nvSpPr>
        <p:spPr>
          <a:xfrm>
            <a:off x="413993" y="6364786"/>
            <a:ext cx="2743200" cy="169846"/>
          </a:xfrm>
        </p:spPr>
        <p:txBody>
          <a:bodyPr/>
          <a:lstStyle>
            <a:lvl1pPr algn="l">
              <a:defRPr sz="1100">
                <a:solidFill>
                  <a:schemeClr val="accent4"/>
                </a:solidFill>
              </a:defRPr>
            </a:lvl1pPr>
          </a:lstStyle>
          <a:p>
            <a:fld id="{2B5DCFCA-7925-4B2E-883B-8475F14E74CA}" type="datetime3">
              <a:rPr lang="en-NZ" smtClean="0"/>
              <a:pPr/>
              <a:t>6 October 2021</a:t>
            </a:fld>
            <a:endParaRPr lang="en-NZ" dirty="0"/>
          </a:p>
        </p:txBody>
      </p:sp>
      <p:cxnSp>
        <p:nvCxnSpPr>
          <p:cNvPr id="15" name="Straight Connector 14"/>
          <p:cNvCxnSpPr/>
          <p:nvPr userDrawn="1"/>
        </p:nvCxnSpPr>
        <p:spPr>
          <a:xfrm>
            <a:off x="0" y="6033155"/>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Picture Placeholder 6"/>
          <p:cNvSpPr>
            <a:spLocks noGrp="1"/>
          </p:cNvSpPr>
          <p:nvPr>
            <p:ph type="pic" sz="quarter" idx="16"/>
          </p:nvPr>
        </p:nvSpPr>
        <p:spPr>
          <a:xfrm>
            <a:off x="7068610" y="-1"/>
            <a:ext cx="5123390" cy="6033155"/>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9 w 10029"/>
              <a:gd name="connsiteY0" fmla="*/ 0 h 10000"/>
              <a:gd name="connsiteX1" fmla="*/ 10029 w 10029"/>
              <a:gd name="connsiteY1" fmla="*/ 0 h 10000"/>
              <a:gd name="connsiteX2" fmla="*/ 10029 w 10029"/>
              <a:gd name="connsiteY2" fmla="*/ 10000 h 10000"/>
              <a:gd name="connsiteX3" fmla="*/ 29 w 10029"/>
              <a:gd name="connsiteY3" fmla="*/ 10000 h 10000"/>
              <a:gd name="connsiteX4" fmla="*/ 0 w 10029"/>
              <a:gd name="connsiteY4" fmla="*/ 5321 h 10000"/>
              <a:gd name="connsiteX5" fmla="*/ 29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9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9" h="10000">
                <a:moveTo>
                  <a:pt x="3580" y="0"/>
                </a:moveTo>
                <a:lnTo>
                  <a:pt x="10029" y="0"/>
                </a:lnTo>
                <a:lnTo>
                  <a:pt x="10029" y="10000"/>
                </a:lnTo>
                <a:lnTo>
                  <a:pt x="2245" y="10000"/>
                </a:lnTo>
                <a:cubicBezTo>
                  <a:pt x="672" y="8779"/>
                  <a:pt x="10" y="6881"/>
                  <a:pt x="0" y="5321"/>
                </a:cubicBezTo>
                <a:cubicBezTo>
                  <a:pt x="10" y="3547"/>
                  <a:pt x="1127" y="1363"/>
                  <a:pt x="3580" y="0"/>
                </a:cubicBezTo>
                <a:close/>
              </a:path>
            </a:pathLst>
          </a:custGeom>
          <a:solidFill>
            <a:schemeClr val="bg1">
              <a:lumMod val="85000"/>
            </a:schemeClr>
          </a:solidFill>
        </p:spPr>
        <p:txBody>
          <a:bodyPr anchor="ctr" anchorCtr="0">
            <a:normAutofit/>
          </a:bodyPr>
          <a:lstStyle>
            <a:lvl1pPr marL="0" indent="0" algn="ctr">
              <a:buNone/>
              <a:defRPr sz="1200"/>
            </a:lvl1pPr>
          </a:lstStyle>
          <a:p>
            <a:endParaRPr lang="en-NZ"/>
          </a:p>
        </p:txBody>
      </p:sp>
      <p:sp>
        <p:nvSpPr>
          <p:cNvPr id="17" name="Text Placeholder 5"/>
          <p:cNvSpPr>
            <a:spLocks noGrp="1"/>
          </p:cNvSpPr>
          <p:nvPr>
            <p:ph type="body" sz="quarter" idx="17"/>
          </p:nvPr>
        </p:nvSpPr>
        <p:spPr>
          <a:xfrm>
            <a:off x="414338" y="696686"/>
            <a:ext cx="6259839" cy="4597627"/>
          </a:xfrm>
        </p:spPr>
        <p:txBody>
          <a:bodyPr anchor="ctr" anchorCtr="0"/>
          <a:lstStyle>
            <a:lvl1pPr marL="0" indent="0">
              <a:buNone/>
              <a:defRPr sz="4400" b="1">
                <a:solidFill>
                  <a:schemeClr val="bg1"/>
                </a:solidFill>
              </a:defRPr>
            </a:lvl1pPr>
            <a:lvl2pPr marL="0" indent="0">
              <a:buFont typeface="Arial" panose="020B0604020202020204" pitchFamily="34" charset="0"/>
              <a:buNone/>
              <a:defRPr sz="1800">
                <a:solidFill>
                  <a:schemeClr val="bg1"/>
                </a:solidFill>
              </a:defRPr>
            </a:lvl2pPr>
          </a:lstStyle>
          <a:p>
            <a:pPr lvl="0"/>
            <a:r>
              <a:rPr lang="en-US" dirty="0"/>
              <a:t>Click to edit Master text styles</a:t>
            </a:r>
          </a:p>
          <a:p>
            <a:pPr lvl="1"/>
            <a:r>
              <a:rPr lang="en-US" dirty="0"/>
              <a:t>Second level</a:t>
            </a:r>
          </a:p>
        </p:txBody>
      </p:sp>
      <p:pic>
        <p:nvPicPr>
          <p:cNvPr id="18" name="Picture 1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0225" y="6305880"/>
            <a:ext cx="2300288" cy="242887"/>
          </a:xfrm>
          <a:prstGeom prst="rect">
            <a:avLst/>
          </a:prstGeom>
        </p:spPr>
      </p:pic>
    </p:spTree>
    <p:extLst>
      <p:ext uri="{BB962C8B-B14F-4D97-AF65-F5344CB8AC3E}">
        <p14:creationId xmlns:p14="http://schemas.microsoft.com/office/powerpoint/2010/main" val="3359942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Cover">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6000751"/>
          </a:xfrm>
          <a:solidFill>
            <a:schemeClr val="accent5"/>
          </a:solidFill>
        </p:spPr>
        <p:txBody>
          <a:bodyPr/>
          <a:lstStyle/>
          <a:p>
            <a:endParaRPr lang="en-NZ"/>
          </a:p>
        </p:txBody>
      </p:sp>
      <p:sp>
        <p:nvSpPr>
          <p:cNvPr id="17" name="Text Placeholder 5"/>
          <p:cNvSpPr>
            <a:spLocks noGrp="1"/>
          </p:cNvSpPr>
          <p:nvPr>
            <p:ph type="body" sz="quarter" idx="17"/>
          </p:nvPr>
        </p:nvSpPr>
        <p:spPr>
          <a:xfrm>
            <a:off x="414338" y="3487562"/>
            <a:ext cx="11306175" cy="2202770"/>
          </a:xfrm>
        </p:spPr>
        <p:txBody>
          <a:bodyPr anchor="ctr" anchorCtr="0"/>
          <a:lstStyle>
            <a:lvl1pPr marL="0" indent="0" algn="l">
              <a:buNone/>
              <a:defRPr sz="4400" b="1">
                <a:solidFill>
                  <a:schemeClr val="bg1"/>
                </a:solidFill>
              </a:defRPr>
            </a:lvl1pPr>
            <a:lvl2pPr marL="0" indent="0" algn="l">
              <a:buFont typeface="Arial" panose="020B0604020202020204" pitchFamily="34" charset="0"/>
              <a:buNone/>
              <a:defRPr sz="1800">
                <a:solidFill>
                  <a:schemeClr val="bg1"/>
                </a:solidFill>
              </a:defRPr>
            </a:lvl2pPr>
          </a:lstStyle>
          <a:p>
            <a:pPr lvl="0"/>
            <a:r>
              <a:rPr lang="en-US" dirty="0"/>
              <a:t>Click to edit Master text styles</a:t>
            </a:r>
          </a:p>
          <a:p>
            <a:pPr lvl="1"/>
            <a:r>
              <a:rPr lang="en-US" dirty="0"/>
              <a:t>Second level</a:t>
            </a:r>
          </a:p>
        </p:txBody>
      </p:sp>
      <p:sp>
        <p:nvSpPr>
          <p:cNvPr id="25" name="Date Placeholder 3"/>
          <p:cNvSpPr>
            <a:spLocks noGrp="1"/>
          </p:cNvSpPr>
          <p:nvPr>
            <p:ph type="dt" sz="half" idx="10"/>
          </p:nvPr>
        </p:nvSpPr>
        <p:spPr>
          <a:xfrm>
            <a:off x="413993" y="6364786"/>
            <a:ext cx="2743200" cy="169846"/>
          </a:xfrm>
        </p:spPr>
        <p:txBody>
          <a:bodyPr/>
          <a:lstStyle>
            <a:lvl1pPr algn="l">
              <a:defRPr sz="1100">
                <a:solidFill>
                  <a:schemeClr val="accent4"/>
                </a:solidFill>
              </a:defRPr>
            </a:lvl1pPr>
          </a:lstStyle>
          <a:p>
            <a:fld id="{2B5DCFCA-7925-4B2E-883B-8475F14E74CA}" type="datetime3">
              <a:rPr lang="en-NZ" smtClean="0"/>
              <a:pPr/>
              <a:t>6 October 2021</a:t>
            </a:fld>
            <a:endParaRPr lang="en-NZ"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0225" y="6305880"/>
            <a:ext cx="2300288" cy="242887"/>
          </a:xfrm>
          <a:prstGeom prst="rect">
            <a:avLst/>
          </a:prstGeom>
        </p:spPr>
      </p:pic>
    </p:spTree>
    <p:extLst>
      <p:ext uri="{BB962C8B-B14F-4D97-AF65-F5344CB8AC3E}">
        <p14:creationId xmlns:p14="http://schemas.microsoft.com/office/powerpoint/2010/main" val="1575252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vider Slid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1999" cy="5986021"/>
          </a:xfrm>
          <a:prstGeom prst="rect">
            <a:avLst/>
          </a:prstGeom>
        </p:spPr>
      </p:pic>
      <p:sp>
        <p:nvSpPr>
          <p:cNvPr id="2" name="Title 1"/>
          <p:cNvSpPr>
            <a:spLocks noGrp="1"/>
          </p:cNvSpPr>
          <p:nvPr>
            <p:ph type="title"/>
          </p:nvPr>
        </p:nvSpPr>
        <p:spPr>
          <a:xfrm>
            <a:off x="838200" y="2658359"/>
            <a:ext cx="10515600" cy="886119"/>
          </a:xfrm>
        </p:spPr>
        <p:txBody>
          <a:bodyPr>
            <a:noAutofit/>
          </a:bodyPr>
          <a:lstStyle>
            <a:lvl1pPr algn="ctr">
              <a:defRPr>
                <a:solidFill>
                  <a:schemeClr val="bg1"/>
                </a:solidFill>
              </a:defRPr>
            </a:lvl1pPr>
          </a:lstStyle>
          <a:p>
            <a:r>
              <a:rPr lang="en-US" dirty="0"/>
              <a:t>Click to edit Master title style</a:t>
            </a:r>
            <a:endParaRPr lang="en-NZ" dirty="0"/>
          </a:p>
        </p:txBody>
      </p:sp>
      <p:sp>
        <p:nvSpPr>
          <p:cNvPr id="3" name="Content Placeholder 2"/>
          <p:cNvSpPr>
            <a:spLocks noGrp="1"/>
          </p:cNvSpPr>
          <p:nvPr>
            <p:ph idx="1"/>
          </p:nvPr>
        </p:nvSpPr>
        <p:spPr>
          <a:xfrm>
            <a:off x="838200" y="3544478"/>
            <a:ext cx="10515600" cy="2234153"/>
          </a:xfrm>
        </p:spPr>
        <p:txBody>
          <a:bodyPr>
            <a:noAutofit/>
          </a:bodyPr>
          <a:lstStyle>
            <a:lvl1pPr marL="0" indent="0" algn="ctr">
              <a:buNone/>
              <a:defRPr sz="1800">
                <a:solidFill>
                  <a:schemeClr val="bg1"/>
                </a:solidFill>
              </a:defRPr>
            </a:lvl1pPr>
            <a:lvl2pPr marL="0" indent="0" algn="ctr">
              <a:buNone/>
              <a:defRPr sz="1800">
                <a:solidFill>
                  <a:schemeClr val="bg1"/>
                </a:solidFill>
              </a:defRPr>
            </a:lvl2pPr>
            <a:lvl3pPr marL="0" indent="0" algn="ctr">
              <a:buNone/>
              <a:defRPr sz="1800">
                <a:solidFill>
                  <a:schemeClr val="bg1"/>
                </a:solidFill>
              </a:defRPr>
            </a:lvl3pPr>
            <a:lvl4pPr marL="0" indent="0" algn="ctr">
              <a:buNone/>
              <a:defRPr sz="1800">
                <a:solidFill>
                  <a:schemeClr val="bg1"/>
                </a:solidFill>
              </a:defRPr>
            </a:lvl4pPr>
            <a:lvl5pPr marL="0" indent="0" algn="ctr">
              <a:buNone/>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a:xfrm>
            <a:off x="338579" y="6447090"/>
            <a:ext cx="2743200" cy="228945"/>
          </a:xfrm>
        </p:spPr>
        <p:txBody>
          <a:bodyPr/>
          <a:lstStyle>
            <a:lvl1pPr>
              <a:defRPr sz="1100">
                <a:solidFill>
                  <a:schemeClr val="accent4"/>
                </a:solidFill>
              </a:defRPr>
            </a:lvl1pPr>
          </a:lstStyle>
          <a:p>
            <a:fld id="{B90BBE84-C16B-4D99-BB18-ECAD7F9FFA0D}" type="datetime3">
              <a:rPr lang="en-NZ" smtClean="0"/>
              <a:pPr/>
              <a:t>6 October 2021</a:t>
            </a:fld>
            <a:endParaRPr lang="en-NZ" dirty="0"/>
          </a:p>
        </p:txBody>
      </p:sp>
      <p:sp>
        <p:nvSpPr>
          <p:cNvPr id="5" name="Footer Placeholder 4"/>
          <p:cNvSpPr>
            <a:spLocks noGrp="1"/>
          </p:cNvSpPr>
          <p:nvPr>
            <p:ph type="ftr" sz="quarter" idx="11"/>
          </p:nvPr>
        </p:nvSpPr>
        <p:spPr>
          <a:xfrm>
            <a:off x="327973" y="6229291"/>
            <a:ext cx="4114800" cy="210910"/>
          </a:xfrm>
        </p:spPr>
        <p:txBody>
          <a:bodyPr/>
          <a:lstStyle>
            <a:lvl1pPr algn="l">
              <a:defRPr cap="all" baseline="0">
                <a:solidFill>
                  <a:schemeClr val="accent4"/>
                </a:solidFill>
                <a:latin typeface="+mj-lt"/>
              </a:defRPr>
            </a:lvl1pPr>
          </a:lstStyle>
          <a:p>
            <a:r>
              <a:rPr lang="en-NZ" dirty="0"/>
              <a:t>Presentation Title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0225" y="6305880"/>
            <a:ext cx="2300288" cy="242887"/>
          </a:xfrm>
          <a:prstGeom prst="rect">
            <a:avLst/>
          </a:prstGeom>
        </p:spPr>
      </p:pic>
    </p:spTree>
    <p:extLst>
      <p:ext uri="{BB962C8B-B14F-4D97-AF65-F5344CB8AC3E}">
        <p14:creationId xmlns:p14="http://schemas.microsoft.com/office/powerpoint/2010/main" val="2616703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extLst>
              <a:ext uri="{28A0092B-C50C-407E-A947-70E740481C1C}">
                <a14:useLocalDpi xmlns:a14="http://schemas.microsoft.com/office/drawing/2010/main" val="0"/>
              </a:ext>
            </a:extLst>
          </a:blip>
          <a:srcRect t="87492"/>
          <a:stretch/>
        </p:blipFill>
        <p:spPr>
          <a:xfrm>
            <a:off x="0" y="6000750"/>
            <a:ext cx="12192000" cy="857250"/>
          </a:xfrm>
          <a:prstGeom prst="rect">
            <a:avLst/>
          </a:prstGeom>
        </p:spPr>
      </p:pic>
      <p:sp>
        <p:nvSpPr>
          <p:cNvPr id="4" name="Date Placeholder 3"/>
          <p:cNvSpPr>
            <a:spLocks noGrp="1"/>
          </p:cNvSpPr>
          <p:nvPr>
            <p:ph type="dt" sz="half" idx="10"/>
          </p:nvPr>
        </p:nvSpPr>
        <p:spPr>
          <a:xfrm>
            <a:off x="923041" y="6239776"/>
            <a:ext cx="2743200" cy="365125"/>
          </a:xfrm>
        </p:spPr>
        <p:txBody>
          <a:bodyPr/>
          <a:lstStyle>
            <a:lvl1pPr>
              <a:defRPr sz="1100">
                <a:solidFill>
                  <a:schemeClr val="bg1"/>
                </a:solidFill>
              </a:defRPr>
            </a:lvl1pPr>
          </a:lstStyle>
          <a:p>
            <a:fld id="{BC78C4AE-F770-4BCE-B0B0-28D6E5DAD5EF}" type="datetime3">
              <a:rPr lang="en-NZ" smtClean="0"/>
              <a:t>6 October 2021</a:t>
            </a:fld>
            <a:endParaRPr lang="en-NZ" dirty="0"/>
          </a:p>
        </p:txBody>
      </p:sp>
      <p:sp>
        <p:nvSpPr>
          <p:cNvPr id="5" name="Footer Placeholder 4"/>
          <p:cNvSpPr>
            <a:spLocks noGrp="1"/>
          </p:cNvSpPr>
          <p:nvPr>
            <p:ph type="ftr" sz="quarter" idx="11"/>
          </p:nvPr>
        </p:nvSpPr>
        <p:spPr>
          <a:xfrm>
            <a:off x="4038600" y="6220922"/>
            <a:ext cx="4114800" cy="365125"/>
          </a:xfrm>
        </p:spPr>
        <p:txBody>
          <a:bodyPr/>
          <a:lstStyle>
            <a:lvl1pPr>
              <a:defRPr cap="all" baseline="0">
                <a:solidFill>
                  <a:schemeClr val="bg1"/>
                </a:solidFill>
                <a:latin typeface="+mj-lt"/>
              </a:defRPr>
            </a:lvl1pPr>
          </a:lstStyle>
          <a:p>
            <a:r>
              <a:rPr lang="en-NZ" dirty="0"/>
              <a:t>Presentation Title</a:t>
            </a:r>
          </a:p>
        </p:txBody>
      </p:sp>
      <p:sp>
        <p:nvSpPr>
          <p:cNvPr id="8" name="Oval 7"/>
          <p:cNvSpPr/>
          <p:nvPr userDrawn="1"/>
        </p:nvSpPr>
        <p:spPr>
          <a:xfrm>
            <a:off x="548301" y="6252386"/>
            <a:ext cx="325618" cy="325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Slide Number Placeholder 5"/>
          <p:cNvSpPr>
            <a:spLocks noGrp="1"/>
          </p:cNvSpPr>
          <p:nvPr>
            <p:ph type="sldNum" sz="quarter" idx="12"/>
          </p:nvPr>
        </p:nvSpPr>
        <p:spPr>
          <a:xfrm>
            <a:off x="472494" y="6239776"/>
            <a:ext cx="486266" cy="365125"/>
          </a:xfrm>
        </p:spPr>
        <p:txBody>
          <a:bodyPr/>
          <a:lstStyle>
            <a:lvl1pPr algn="ctr">
              <a:defRPr sz="1100">
                <a:solidFill>
                  <a:schemeClr val="accent4"/>
                </a:solidFill>
              </a:defRPr>
            </a:lvl1pPr>
          </a:lstStyle>
          <a:p>
            <a:fld id="{41C2B030-62FB-4062-B729-61EA60487439}" type="slidenum">
              <a:rPr lang="en-NZ" smtClean="0"/>
              <a:pPr/>
              <a:t>‹#›</a:t>
            </a:fld>
            <a:endParaRPr lang="en-NZ" dirty="0"/>
          </a:p>
        </p:txBody>
      </p:sp>
      <p:grpSp>
        <p:nvGrpSpPr>
          <p:cNvPr id="15" name="Group 14"/>
          <p:cNvGrpSpPr/>
          <p:nvPr userDrawn="1"/>
        </p:nvGrpSpPr>
        <p:grpSpPr>
          <a:xfrm>
            <a:off x="9471026" y="6306734"/>
            <a:ext cx="2206328" cy="234187"/>
            <a:chOff x="6177814" y="5962964"/>
            <a:chExt cx="5474140" cy="581044"/>
          </a:xfrm>
        </p:grpSpPr>
        <p:sp>
          <p:nvSpPr>
            <p:cNvPr id="9" name="Oval 5"/>
            <p:cNvSpPr>
              <a:spLocks noChangeArrowheads="1"/>
            </p:cNvSpPr>
            <p:nvPr userDrawn="1"/>
          </p:nvSpPr>
          <p:spPr bwMode="auto">
            <a:xfrm>
              <a:off x="8194081" y="5962964"/>
              <a:ext cx="570039" cy="581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 name="Freeform 6"/>
            <p:cNvSpPr>
              <a:spLocks/>
            </p:cNvSpPr>
            <p:nvPr userDrawn="1"/>
          </p:nvSpPr>
          <p:spPr bwMode="auto">
            <a:xfrm>
              <a:off x="6177814" y="5973969"/>
              <a:ext cx="479801" cy="556834"/>
            </a:xfrm>
            <a:custGeom>
              <a:avLst/>
              <a:gdLst>
                <a:gd name="T0" fmla="*/ 1085 w 1921"/>
                <a:gd name="T1" fmla="*/ 0 h 2183"/>
                <a:gd name="T2" fmla="*/ 1865 w 1921"/>
                <a:gd name="T3" fmla="*/ 289 h 2183"/>
                <a:gd name="T4" fmla="*/ 1680 w 1921"/>
                <a:gd name="T5" fmla="*/ 574 h 2183"/>
                <a:gd name="T6" fmla="*/ 1103 w 1921"/>
                <a:gd name="T7" fmla="*/ 351 h 2183"/>
                <a:gd name="T8" fmla="*/ 395 w 1921"/>
                <a:gd name="T9" fmla="*/ 1077 h 2183"/>
                <a:gd name="T10" fmla="*/ 1106 w 1921"/>
                <a:gd name="T11" fmla="*/ 1832 h 2183"/>
                <a:gd name="T12" fmla="*/ 1719 w 1921"/>
                <a:gd name="T13" fmla="*/ 1565 h 2183"/>
                <a:gd name="T14" fmla="*/ 1921 w 1921"/>
                <a:gd name="T15" fmla="*/ 1841 h 2183"/>
                <a:gd name="T16" fmla="*/ 1091 w 1921"/>
                <a:gd name="T17" fmla="*/ 2183 h 2183"/>
                <a:gd name="T18" fmla="*/ 0 w 1921"/>
                <a:gd name="T19" fmla="*/ 1083 h 2183"/>
                <a:gd name="T20" fmla="*/ 1085 w 1921"/>
                <a:gd name="T21" fmla="*/ 0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1" h="2183">
                  <a:moveTo>
                    <a:pt x="1085" y="0"/>
                  </a:moveTo>
                  <a:cubicBezTo>
                    <a:pt x="1600" y="0"/>
                    <a:pt x="1865" y="289"/>
                    <a:pt x="1865" y="289"/>
                  </a:cubicBezTo>
                  <a:lnTo>
                    <a:pt x="1680" y="574"/>
                  </a:lnTo>
                  <a:cubicBezTo>
                    <a:pt x="1680" y="574"/>
                    <a:pt x="1439" y="351"/>
                    <a:pt x="1103" y="351"/>
                  </a:cubicBezTo>
                  <a:cubicBezTo>
                    <a:pt x="657" y="351"/>
                    <a:pt x="395" y="684"/>
                    <a:pt x="395" y="1077"/>
                  </a:cubicBezTo>
                  <a:cubicBezTo>
                    <a:pt x="395" y="1478"/>
                    <a:pt x="666" y="1832"/>
                    <a:pt x="1106" y="1832"/>
                  </a:cubicBezTo>
                  <a:cubicBezTo>
                    <a:pt x="1472" y="1832"/>
                    <a:pt x="1719" y="1565"/>
                    <a:pt x="1719" y="1565"/>
                  </a:cubicBezTo>
                  <a:lnTo>
                    <a:pt x="1921" y="1841"/>
                  </a:lnTo>
                  <a:cubicBezTo>
                    <a:pt x="1921" y="1841"/>
                    <a:pt x="1630" y="2183"/>
                    <a:pt x="1091" y="2183"/>
                  </a:cubicBezTo>
                  <a:cubicBezTo>
                    <a:pt x="446" y="2183"/>
                    <a:pt x="0" y="1704"/>
                    <a:pt x="0" y="1083"/>
                  </a:cubicBezTo>
                  <a:cubicBezTo>
                    <a:pt x="0" y="470"/>
                    <a:pt x="464" y="0"/>
                    <a:pt x="108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1" name="Freeform 7"/>
            <p:cNvSpPr>
              <a:spLocks/>
            </p:cNvSpPr>
            <p:nvPr userDrawn="1"/>
          </p:nvSpPr>
          <p:spPr bwMode="auto">
            <a:xfrm>
              <a:off x="7182229" y="5982772"/>
              <a:ext cx="433582" cy="539226"/>
            </a:xfrm>
            <a:custGeom>
              <a:avLst/>
              <a:gdLst>
                <a:gd name="T0" fmla="*/ 0 w 1734"/>
                <a:gd name="T1" fmla="*/ 0 h 2111"/>
                <a:gd name="T2" fmla="*/ 384 w 1734"/>
                <a:gd name="T3" fmla="*/ 0 h 2111"/>
                <a:gd name="T4" fmla="*/ 384 w 1734"/>
                <a:gd name="T5" fmla="*/ 895 h 2111"/>
                <a:gd name="T6" fmla="*/ 1350 w 1734"/>
                <a:gd name="T7" fmla="*/ 895 h 2111"/>
                <a:gd name="T8" fmla="*/ 1350 w 1734"/>
                <a:gd name="T9" fmla="*/ 0 h 2111"/>
                <a:gd name="T10" fmla="*/ 1734 w 1734"/>
                <a:gd name="T11" fmla="*/ 0 h 2111"/>
                <a:gd name="T12" fmla="*/ 1734 w 1734"/>
                <a:gd name="T13" fmla="*/ 2111 h 2111"/>
                <a:gd name="T14" fmla="*/ 1350 w 1734"/>
                <a:gd name="T15" fmla="*/ 2111 h 2111"/>
                <a:gd name="T16" fmla="*/ 1350 w 1734"/>
                <a:gd name="T17" fmla="*/ 1225 h 2111"/>
                <a:gd name="T18" fmla="*/ 384 w 1734"/>
                <a:gd name="T19" fmla="*/ 1225 h 2111"/>
                <a:gd name="T20" fmla="*/ 384 w 1734"/>
                <a:gd name="T21" fmla="*/ 2111 h 2111"/>
                <a:gd name="T22" fmla="*/ 0 w 1734"/>
                <a:gd name="T23" fmla="*/ 2111 h 2111"/>
                <a:gd name="T24" fmla="*/ 0 w 1734"/>
                <a:gd name="T25"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4" h="2111">
                  <a:moveTo>
                    <a:pt x="0" y="0"/>
                  </a:moveTo>
                  <a:lnTo>
                    <a:pt x="384" y="0"/>
                  </a:lnTo>
                  <a:lnTo>
                    <a:pt x="384" y="895"/>
                  </a:lnTo>
                  <a:lnTo>
                    <a:pt x="1350" y="895"/>
                  </a:lnTo>
                  <a:lnTo>
                    <a:pt x="1350" y="0"/>
                  </a:lnTo>
                  <a:lnTo>
                    <a:pt x="1734" y="0"/>
                  </a:lnTo>
                  <a:lnTo>
                    <a:pt x="1734" y="2111"/>
                  </a:lnTo>
                  <a:lnTo>
                    <a:pt x="1350" y="2111"/>
                  </a:lnTo>
                  <a:lnTo>
                    <a:pt x="1350" y="1225"/>
                  </a:lnTo>
                  <a:lnTo>
                    <a:pt x="384" y="1225"/>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2" name="Freeform 8"/>
            <p:cNvSpPr>
              <a:spLocks noEditPoints="1"/>
            </p:cNvSpPr>
            <p:nvPr userDrawn="1"/>
          </p:nvSpPr>
          <p:spPr bwMode="auto">
            <a:xfrm>
              <a:off x="9371356" y="5982772"/>
              <a:ext cx="400568" cy="539226"/>
            </a:xfrm>
            <a:custGeom>
              <a:avLst/>
              <a:gdLst>
                <a:gd name="T0" fmla="*/ 729 w 1600"/>
                <a:gd name="T1" fmla="*/ 990 h 2111"/>
                <a:gd name="T2" fmla="*/ 1062 w 1600"/>
                <a:gd name="T3" fmla="*/ 657 h 2111"/>
                <a:gd name="T4" fmla="*/ 675 w 1600"/>
                <a:gd name="T5" fmla="*/ 330 h 2111"/>
                <a:gd name="T6" fmla="*/ 384 w 1600"/>
                <a:gd name="T7" fmla="*/ 330 h 2111"/>
                <a:gd name="T8" fmla="*/ 384 w 1600"/>
                <a:gd name="T9" fmla="*/ 990 h 2111"/>
                <a:gd name="T10" fmla="*/ 729 w 1600"/>
                <a:gd name="T11" fmla="*/ 990 h 2111"/>
                <a:gd name="T12" fmla="*/ 0 w 1600"/>
                <a:gd name="T13" fmla="*/ 0 h 2111"/>
                <a:gd name="T14" fmla="*/ 681 w 1600"/>
                <a:gd name="T15" fmla="*/ 0 h 2111"/>
                <a:gd name="T16" fmla="*/ 1106 w 1600"/>
                <a:gd name="T17" fmla="*/ 59 h 2111"/>
                <a:gd name="T18" fmla="*/ 1451 w 1600"/>
                <a:gd name="T19" fmla="*/ 636 h 2111"/>
                <a:gd name="T20" fmla="*/ 1094 w 1600"/>
                <a:gd name="T21" fmla="*/ 1213 h 2111"/>
                <a:gd name="T22" fmla="*/ 1094 w 1600"/>
                <a:gd name="T23" fmla="*/ 1219 h 2111"/>
                <a:gd name="T24" fmla="*/ 1166 w 1600"/>
                <a:gd name="T25" fmla="*/ 1323 h 2111"/>
                <a:gd name="T26" fmla="*/ 1600 w 1600"/>
                <a:gd name="T27" fmla="*/ 2111 h 2111"/>
                <a:gd name="T28" fmla="*/ 1172 w 1600"/>
                <a:gd name="T29" fmla="*/ 2111 h 2111"/>
                <a:gd name="T30" fmla="*/ 753 w 1600"/>
                <a:gd name="T31" fmla="*/ 1323 h 2111"/>
                <a:gd name="T32" fmla="*/ 384 w 1600"/>
                <a:gd name="T33" fmla="*/ 1323 h 2111"/>
                <a:gd name="T34" fmla="*/ 384 w 1600"/>
                <a:gd name="T35" fmla="*/ 2111 h 2111"/>
                <a:gd name="T36" fmla="*/ 0 w 1600"/>
                <a:gd name="T37" fmla="*/ 2111 h 2111"/>
                <a:gd name="T38" fmla="*/ 0 w 1600"/>
                <a:gd name="T39"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0" h="2111">
                  <a:moveTo>
                    <a:pt x="729" y="990"/>
                  </a:moveTo>
                  <a:cubicBezTo>
                    <a:pt x="934" y="990"/>
                    <a:pt x="1062" y="868"/>
                    <a:pt x="1062" y="657"/>
                  </a:cubicBezTo>
                  <a:cubicBezTo>
                    <a:pt x="1062" y="455"/>
                    <a:pt x="976" y="330"/>
                    <a:pt x="675" y="330"/>
                  </a:cubicBezTo>
                  <a:lnTo>
                    <a:pt x="384" y="330"/>
                  </a:lnTo>
                  <a:lnTo>
                    <a:pt x="384" y="990"/>
                  </a:lnTo>
                  <a:lnTo>
                    <a:pt x="729" y="990"/>
                  </a:lnTo>
                  <a:close/>
                  <a:moveTo>
                    <a:pt x="0" y="0"/>
                  </a:moveTo>
                  <a:lnTo>
                    <a:pt x="681" y="0"/>
                  </a:lnTo>
                  <a:cubicBezTo>
                    <a:pt x="910" y="0"/>
                    <a:pt x="1014" y="18"/>
                    <a:pt x="1106" y="59"/>
                  </a:cubicBezTo>
                  <a:cubicBezTo>
                    <a:pt x="1318" y="155"/>
                    <a:pt x="1451" y="357"/>
                    <a:pt x="1451" y="636"/>
                  </a:cubicBezTo>
                  <a:cubicBezTo>
                    <a:pt x="1451" y="889"/>
                    <a:pt x="1318" y="1124"/>
                    <a:pt x="1094" y="1213"/>
                  </a:cubicBezTo>
                  <a:lnTo>
                    <a:pt x="1094" y="1219"/>
                  </a:lnTo>
                  <a:cubicBezTo>
                    <a:pt x="1094" y="1219"/>
                    <a:pt x="1124" y="1249"/>
                    <a:pt x="1166" y="1323"/>
                  </a:cubicBezTo>
                  <a:lnTo>
                    <a:pt x="1600" y="2111"/>
                  </a:lnTo>
                  <a:lnTo>
                    <a:pt x="1172" y="2111"/>
                  </a:lnTo>
                  <a:lnTo>
                    <a:pt x="753" y="1323"/>
                  </a:lnTo>
                  <a:lnTo>
                    <a:pt x="384" y="1323"/>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3" name="Freeform 9"/>
            <p:cNvSpPr>
              <a:spLocks/>
            </p:cNvSpPr>
            <p:nvPr userDrawn="1"/>
          </p:nvSpPr>
          <p:spPr bwMode="auto">
            <a:xfrm>
              <a:off x="10300587" y="5982772"/>
              <a:ext cx="425879" cy="548030"/>
            </a:xfrm>
            <a:custGeom>
              <a:avLst/>
              <a:gdLst>
                <a:gd name="T0" fmla="*/ 0 w 1704"/>
                <a:gd name="T1" fmla="*/ 0 h 2147"/>
                <a:gd name="T2" fmla="*/ 383 w 1704"/>
                <a:gd name="T3" fmla="*/ 0 h 2147"/>
                <a:gd name="T4" fmla="*/ 383 w 1704"/>
                <a:gd name="T5" fmla="*/ 1353 h 2147"/>
                <a:gd name="T6" fmla="*/ 850 w 1704"/>
                <a:gd name="T7" fmla="*/ 1796 h 2147"/>
                <a:gd name="T8" fmla="*/ 1320 w 1704"/>
                <a:gd name="T9" fmla="*/ 1350 h 2147"/>
                <a:gd name="T10" fmla="*/ 1320 w 1704"/>
                <a:gd name="T11" fmla="*/ 0 h 2147"/>
                <a:gd name="T12" fmla="*/ 1704 w 1704"/>
                <a:gd name="T13" fmla="*/ 0 h 2147"/>
                <a:gd name="T14" fmla="*/ 1704 w 1704"/>
                <a:gd name="T15" fmla="*/ 1353 h 2147"/>
                <a:gd name="T16" fmla="*/ 853 w 1704"/>
                <a:gd name="T17" fmla="*/ 2147 h 2147"/>
                <a:gd name="T18" fmla="*/ 0 w 1704"/>
                <a:gd name="T19" fmla="*/ 1353 h 2147"/>
                <a:gd name="T20" fmla="*/ 0 w 1704"/>
                <a:gd name="T21" fmla="*/ 0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2147">
                  <a:moveTo>
                    <a:pt x="0" y="0"/>
                  </a:moveTo>
                  <a:lnTo>
                    <a:pt x="383" y="0"/>
                  </a:lnTo>
                  <a:lnTo>
                    <a:pt x="383" y="1353"/>
                  </a:lnTo>
                  <a:cubicBezTo>
                    <a:pt x="383" y="1636"/>
                    <a:pt x="568" y="1796"/>
                    <a:pt x="850" y="1796"/>
                  </a:cubicBezTo>
                  <a:cubicBezTo>
                    <a:pt x="1133" y="1796"/>
                    <a:pt x="1320" y="1636"/>
                    <a:pt x="1320" y="1350"/>
                  </a:cubicBezTo>
                  <a:lnTo>
                    <a:pt x="1320" y="0"/>
                  </a:lnTo>
                  <a:lnTo>
                    <a:pt x="1704" y="0"/>
                  </a:lnTo>
                  <a:lnTo>
                    <a:pt x="1704" y="1353"/>
                  </a:lnTo>
                  <a:cubicBezTo>
                    <a:pt x="1704" y="1826"/>
                    <a:pt x="1362" y="2147"/>
                    <a:pt x="853" y="2147"/>
                  </a:cubicBezTo>
                  <a:cubicBezTo>
                    <a:pt x="342" y="2147"/>
                    <a:pt x="0" y="1826"/>
                    <a:pt x="0" y="1353"/>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4" name="Freeform 10"/>
            <p:cNvSpPr>
              <a:spLocks/>
            </p:cNvSpPr>
            <p:nvPr userDrawn="1"/>
          </p:nvSpPr>
          <p:spPr bwMode="auto">
            <a:xfrm>
              <a:off x="11296505" y="5973969"/>
              <a:ext cx="355449" cy="556834"/>
            </a:xfrm>
            <a:custGeom>
              <a:avLst/>
              <a:gdLst>
                <a:gd name="T0" fmla="*/ 209 w 1425"/>
                <a:gd name="T1" fmla="*/ 1606 h 2183"/>
                <a:gd name="T2" fmla="*/ 735 w 1425"/>
                <a:gd name="T3" fmla="*/ 1829 h 2183"/>
                <a:gd name="T4" fmla="*/ 1041 w 1425"/>
                <a:gd name="T5" fmla="*/ 1573 h 2183"/>
                <a:gd name="T6" fmla="*/ 45 w 1425"/>
                <a:gd name="T7" fmla="*/ 613 h 2183"/>
                <a:gd name="T8" fmla="*/ 753 w 1425"/>
                <a:gd name="T9" fmla="*/ 0 h 2183"/>
                <a:gd name="T10" fmla="*/ 1383 w 1425"/>
                <a:gd name="T11" fmla="*/ 226 h 2183"/>
                <a:gd name="T12" fmla="*/ 1217 w 1425"/>
                <a:gd name="T13" fmla="*/ 539 h 2183"/>
                <a:gd name="T14" fmla="*/ 750 w 1425"/>
                <a:gd name="T15" fmla="*/ 354 h 2183"/>
                <a:gd name="T16" fmla="*/ 432 w 1425"/>
                <a:gd name="T17" fmla="*/ 607 h 2183"/>
                <a:gd name="T18" fmla="*/ 1425 w 1425"/>
                <a:gd name="T19" fmla="*/ 1565 h 2183"/>
                <a:gd name="T20" fmla="*/ 729 w 1425"/>
                <a:gd name="T21" fmla="*/ 2183 h 2183"/>
                <a:gd name="T22" fmla="*/ 0 w 1425"/>
                <a:gd name="T23" fmla="*/ 1895 h 2183"/>
                <a:gd name="T24" fmla="*/ 209 w 1425"/>
                <a:gd name="T25" fmla="*/ 1606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2183">
                  <a:moveTo>
                    <a:pt x="209" y="1606"/>
                  </a:moveTo>
                  <a:cubicBezTo>
                    <a:pt x="209" y="1606"/>
                    <a:pt x="438" y="1829"/>
                    <a:pt x="735" y="1829"/>
                  </a:cubicBezTo>
                  <a:cubicBezTo>
                    <a:pt x="895" y="1829"/>
                    <a:pt x="1041" y="1746"/>
                    <a:pt x="1041" y="1573"/>
                  </a:cubicBezTo>
                  <a:cubicBezTo>
                    <a:pt x="1041" y="1196"/>
                    <a:pt x="45" y="1261"/>
                    <a:pt x="45" y="613"/>
                  </a:cubicBezTo>
                  <a:cubicBezTo>
                    <a:pt x="45" y="262"/>
                    <a:pt x="348" y="0"/>
                    <a:pt x="753" y="0"/>
                  </a:cubicBezTo>
                  <a:cubicBezTo>
                    <a:pt x="1169" y="0"/>
                    <a:pt x="1383" y="226"/>
                    <a:pt x="1383" y="226"/>
                  </a:cubicBezTo>
                  <a:lnTo>
                    <a:pt x="1217" y="539"/>
                  </a:lnTo>
                  <a:cubicBezTo>
                    <a:pt x="1217" y="539"/>
                    <a:pt x="1014" y="354"/>
                    <a:pt x="750" y="354"/>
                  </a:cubicBezTo>
                  <a:cubicBezTo>
                    <a:pt x="571" y="354"/>
                    <a:pt x="432" y="458"/>
                    <a:pt x="432" y="607"/>
                  </a:cubicBezTo>
                  <a:cubicBezTo>
                    <a:pt x="432" y="982"/>
                    <a:pt x="1425" y="889"/>
                    <a:pt x="1425" y="1565"/>
                  </a:cubicBezTo>
                  <a:cubicBezTo>
                    <a:pt x="1425" y="1901"/>
                    <a:pt x="1169" y="2183"/>
                    <a:pt x="729" y="2183"/>
                  </a:cubicBezTo>
                  <a:cubicBezTo>
                    <a:pt x="259" y="2183"/>
                    <a:pt x="0" y="1895"/>
                    <a:pt x="0" y="1895"/>
                  </a:cubicBezTo>
                  <a:lnTo>
                    <a:pt x="209" y="16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18" name="Text Placeholder 17"/>
          <p:cNvSpPr>
            <a:spLocks noGrp="1"/>
          </p:cNvSpPr>
          <p:nvPr>
            <p:ph type="body" sz="quarter" idx="13"/>
          </p:nvPr>
        </p:nvSpPr>
        <p:spPr>
          <a:xfrm>
            <a:off x="958850" y="942975"/>
            <a:ext cx="10452100" cy="571500"/>
          </a:xfrm>
        </p:spPr>
        <p:txBody>
          <a:bodyPr>
            <a:noAutofit/>
          </a:bodyPr>
          <a:lstStyle>
            <a:lvl1pPr marL="0" indent="0">
              <a:buNone/>
              <a:defRPr>
                <a:latin typeface="+mj-lt"/>
              </a:defRPr>
            </a:lvl1pPr>
            <a:lvl2pPr marL="0" indent="0">
              <a:buNone/>
              <a:defRPr>
                <a:latin typeface="+mj-lt"/>
              </a:defRPr>
            </a:lvl2pPr>
            <a:lvl3pPr marL="0" indent="0">
              <a:buNone/>
              <a:defRPr>
                <a:latin typeface="+mj-lt"/>
              </a:defRPr>
            </a:lvl3pPr>
            <a:lvl4pPr marL="0" indent="0">
              <a:buNone/>
              <a:defRPr>
                <a:latin typeface="+mj-lt"/>
              </a:defRPr>
            </a:lvl4pPr>
            <a:lvl5pPr marL="0" indent="0">
              <a:buNone/>
              <a:defRPr>
                <a:latin typeface="+mj-lt"/>
              </a:defRPr>
            </a:lvl5pPr>
          </a:lstStyle>
          <a:p>
            <a:pPr lvl="0"/>
            <a:r>
              <a:rPr lang="en-US" dirty="0"/>
              <a:t>Click to edit Master text styles</a:t>
            </a:r>
            <a:endParaRPr lang="en-NZ" dirty="0"/>
          </a:p>
        </p:txBody>
      </p:sp>
      <p:sp>
        <p:nvSpPr>
          <p:cNvPr id="20" name="Text Placeholder 19"/>
          <p:cNvSpPr>
            <a:spLocks noGrp="1"/>
          </p:cNvSpPr>
          <p:nvPr>
            <p:ph type="body" sz="quarter" idx="14"/>
          </p:nvPr>
        </p:nvSpPr>
        <p:spPr>
          <a:xfrm>
            <a:off x="958849" y="1781175"/>
            <a:ext cx="10452101" cy="523875"/>
          </a:xfrm>
        </p:spPr>
        <p:txBody>
          <a:bodyPr>
            <a:noAutofit/>
          </a:bodyPr>
          <a:lstStyle>
            <a:lvl1pPr marL="0" indent="0">
              <a:buNone/>
              <a:defRPr sz="2000">
                <a:solidFill>
                  <a:schemeClr val="accent4"/>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Click to edit Master text styles</a:t>
            </a:r>
            <a:endParaRPr lang="en-NZ" dirty="0"/>
          </a:p>
        </p:txBody>
      </p:sp>
      <p:sp>
        <p:nvSpPr>
          <p:cNvPr id="22" name="Text Placeholder 21"/>
          <p:cNvSpPr>
            <a:spLocks noGrp="1"/>
          </p:cNvSpPr>
          <p:nvPr>
            <p:ph type="body" sz="quarter" idx="15"/>
          </p:nvPr>
        </p:nvSpPr>
        <p:spPr>
          <a:xfrm>
            <a:off x="958761" y="2771774"/>
            <a:ext cx="10452190" cy="2847975"/>
          </a:xfrm>
        </p:spPr>
        <p:txBody>
          <a:bodyPr>
            <a:normAutofit/>
          </a:bodyPr>
          <a:lstStyle>
            <a:lvl1pPr marL="0" indent="0">
              <a:lnSpc>
                <a:spcPct val="100000"/>
              </a:lnSpc>
              <a:spcBef>
                <a:spcPts val="600"/>
              </a:spcBef>
              <a:buNone/>
              <a:defRPr sz="1600"/>
            </a:lvl1pPr>
            <a:lvl2pPr marL="180975" indent="-180975">
              <a:lnSpc>
                <a:spcPct val="100000"/>
              </a:lnSpc>
              <a:spcBef>
                <a:spcPts val="600"/>
              </a:spcBef>
              <a:defRPr sz="1600"/>
            </a:lvl2pPr>
            <a:lvl3pPr marL="361950" indent="-180975">
              <a:lnSpc>
                <a:spcPct val="100000"/>
              </a:lnSpc>
              <a:spcBef>
                <a:spcPts val="600"/>
              </a:spcBef>
              <a:defRPr sz="1600"/>
            </a:lvl3pPr>
            <a:lvl4pPr marL="542925" indent="-180975">
              <a:lnSpc>
                <a:spcPct val="100000"/>
              </a:lnSpc>
              <a:spcBef>
                <a:spcPts val="600"/>
              </a:spcBef>
              <a:defRPr sz="1600"/>
            </a:lvl4pPr>
            <a:lvl5pPr marL="714375" indent="-171450">
              <a:lnSpc>
                <a:spcPct val="100000"/>
              </a:lnSpc>
              <a:spcBef>
                <a:spcPts val="60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1169598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Slide">
    <p:spTree>
      <p:nvGrpSpPr>
        <p:cNvPr id="1" name=""/>
        <p:cNvGrpSpPr/>
        <p:nvPr/>
      </p:nvGrpSpPr>
      <p:grpSpPr>
        <a:xfrm>
          <a:off x="0" y="0"/>
          <a:ext cx="0" cy="0"/>
          <a:chOff x="0" y="0"/>
          <a:chExt cx="0" cy="0"/>
        </a:xfrm>
      </p:grpSpPr>
      <p:sp>
        <p:nvSpPr>
          <p:cNvPr id="7" name="Picture Placeholder 6"/>
          <p:cNvSpPr>
            <a:spLocks noGrp="1"/>
          </p:cNvSpPr>
          <p:nvPr>
            <p:ph type="pic" sz="quarter" idx="16"/>
          </p:nvPr>
        </p:nvSpPr>
        <p:spPr>
          <a:xfrm>
            <a:off x="7068610" y="0"/>
            <a:ext cx="5123390" cy="600075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9 w 10029"/>
              <a:gd name="connsiteY0" fmla="*/ 0 h 10000"/>
              <a:gd name="connsiteX1" fmla="*/ 10029 w 10029"/>
              <a:gd name="connsiteY1" fmla="*/ 0 h 10000"/>
              <a:gd name="connsiteX2" fmla="*/ 10029 w 10029"/>
              <a:gd name="connsiteY2" fmla="*/ 10000 h 10000"/>
              <a:gd name="connsiteX3" fmla="*/ 29 w 10029"/>
              <a:gd name="connsiteY3" fmla="*/ 10000 h 10000"/>
              <a:gd name="connsiteX4" fmla="*/ 0 w 10029"/>
              <a:gd name="connsiteY4" fmla="*/ 5321 h 10000"/>
              <a:gd name="connsiteX5" fmla="*/ 29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9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 name="connsiteX0" fmla="*/ 3580 w 10029"/>
              <a:gd name="connsiteY0" fmla="*/ 0 h 10000"/>
              <a:gd name="connsiteX1" fmla="*/ 10029 w 10029"/>
              <a:gd name="connsiteY1" fmla="*/ 0 h 10000"/>
              <a:gd name="connsiteX2" fmla="*/ 10029 w 10029"/>
              <a:gd name="connsiteY2" fmla="*/ 10000 h 10000"/>
              <a:gd name="connsiteX3" fmla="*/ 2245 w 10029"/>
              <a:gd name="connsiteY3" fmla="*/ 10000 h 10000"/>
              <a:gd name="connsiteX4" fmla="*/ 0 w 10029"/>
              <a:gd name="connsiteY4" fmla="*/ 5321 h 10000"/>
              <a:gd name="connsiteX5" fmla="*/ 3580 w 10029"/>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29" h="10000">
                <a:moveTo>
                  <a:pt x="3580" y="0"/>
                </a:moveTo>
                <a:lnTo>
                  <a:pt x="10029" y="0"/>
                </a:lnTo>
                <a:lnTo>
                  <a:pt x="10029" y="10000"/>
                </a:lnTo>
                <a:lnTo>
                  <a:pt x="2245" y="10000"/>
                </a:lnTo>
                <a:cubicBezTo>
                  <a:pt x="672" y="8779"/>
                  <a:pt x="10" y="6881"/>
                  <a:pt x="0" y="5321"/>
                </a:cubicBezTo>
                <a:cubicBezTo>
                  <a:pt x="10" y="3547"/>
                  <a:pt x="1127" y="1363"/>
                  <a:pt x="3580" y="0"/>
                </a:cubicBezTo>
                <a:close/>
              </a:path>
            </a:pathLst>
          </a:custGeom>
          <a:solidFill>
            <a:schemeClr val="bg1">
              <a:lumMod val="85000"/>
            </a:schemeClr>
          </a:solidFill>
        </p:spPr>
        <p:txBody>
          <a:bodyPr anchor="ctr" anchorCtr="0">
            <a:normAutofit/>
          </a:bodyPr>
          <a:lstStyle>
            <a:lvl1pPr marL="0" indent="0" algn="ctr">
              <a:buNone/>
              <a:defRPr sz="1200"/>
            </a:lvl1pPr>
          </a:lstStyle>
          <a:p>
            <a:endParaRPr lang="en-NZ"/>
          </a:p>
        </p:txBody>
      </p:sp>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t="87492"/>
          <a:stretch/>
        </p:blipFill>
        <p:spPr>
          <a:xfrm>
            <a:off x="0" y="6000750"/>
            <a:ext cx="12192000" cy="857250"/>
          </a:xfrm>
          <a:prstGeom prst="rect">
            <a:avLst/>
          </a:prstGeom>
        </p:spPr>
      </p:pic>
      <p:sp>
        <p:nvSpPr>
          <p:cNvPr id="4" name="Date Placeholder 3"/>
          <p:cNvSpPr>
            <a:spLocks noGrp="1"/>
          </p:cNvSpPr>
          <p:nvPr>
            <p:ph type="dt" sz="half" idx="10"/>
          </p:nvPr>
        </p:nvSpPr>
        <p:spPr>
          <a:xfrm>
            <a:off x="923041" y="6239776"/>
            <a:ext cx="2743200" cy="365125"/>
          </a:xfrm>
        </p:spPr>
        <p:txBody>
          <a:bodyPr/>
          <a:lstStyle>
            <a:lvl1pPr>
              <a:defRPr sz="1100">
                <a:solidFill>
                  <a:schemeClr val="bg1"/>
                </a:solidFill>
              </a:defRPr>
            </a:lvl1pPr>
          </a:lstStyle>
          <a:p>
            <a:fld id="{87E20C91-8966-4142-B454-43F0B6730CB0}" type="datetime3">
              <a:rPr lang="en-NZ" smtClean="0"/>
              <a:t>6 October 2021</a:t>
            </a:fld>
            <a:endParaRPr lang="en-NZ" dirty="0"/>
          </a:p>
        </p:txBody>
      </p:sp>
      <p:sp>
        <p:nvSpPr>
          <p:cNvPr id="5" name="Footer Placeholder 4"/>
          <p:cNvSpPr>
            <a:spLocks noGrp="1"/>
          </p:cNvSpPr>
          <p:nvPr>
            <p:ph type="ftr" sz="quarter" idx="11"/>
          </p:nvPr>
        </p:nvSpPr>
        <p:spPr>
          <a:xfrm>
            <a:off x="4038600" y="6220922"/>
            <a:ext cx="4114800" cy="365125"/>
          </a:xfrm>
        </p:spPr>
        <p:txBody>
          <a:bodyPr/>
          <a:lstStyle>
            <a:lvl1pPr>
              <a:defRPr cap="all" baseline="0">
                <a:solidFill>
                  <a:schemeClr val="bg1"/>
                </a:solidFill>
                <a:latin typeface="+mj-lt"/>
              </a:defRPr>
            </a:lvl1pPr>
          </a:lstStyle>
          <a:p>
            <a:r>
              <a:rPr lang="en-NZ" dirty="0"/>
              <a:t>Presentation Title</a:t>
            </a:r>
          </a:p>
        </p:txBody>
      </p:sp>
      <p:sp>
        <p:nvSpPr>
          <p:cNvPr id="8" name="Oval 7"/>
          <p:cNvSpPr/>
          <p:nvPr userDrawn="1"/>
        </p:nvSpPr>
        <p:spPr>
          <a:xfrm>
            <a:off x="548301" y="6252386"/>
            <a:ext cx="325618" cy="325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Slide Number Placeholder 5"/>
          <p:cNvSpPr>
            <a:spLocks noGrp="1"/>
          </p:cNvSpPr>
          <p:nvPr>
            <p:ph type="sldNum" sz="quarter" idx="12"/>
          </p:nvPr>
        </p:nvSpPr>
        <p:spPr>
          <a:xfrm>
            <a:off x="472494" y="6239776"/>
            <a:ext cx="486266" cy="365125"/>
          </a:xfrm>
        </p:spPr>
        <p:txBody>
          <a:bodyPr/>
          <a:lstStyle>
            <a:lvl1pPr algn="ctr">
              <a:defRPr sz="1100">
                <a:solidFill>
                  <a:schemeClr val="accent4"/>
                </a:solidFill>
              </a:defRPr>
            </a:lvl1pPr>
          </a:lstStyle>
          <a:p>
            <a:fld id="{41C2B030-62FB-4062-B729-61EA60487439}" type="slidenum">
              <a:rPr lang="en-NZ" smtClean="0"/>
              <a:pPr/>
              <a:t>‹#›</a:t>
            </a:fld>
            <a:endParaRPr lang="en-NZ" dirty="0"/>
          </a:p>
        </p:txBody>
      </p:sp>
      <p:grpSp>
        <p:nvGrpSpPr>
          <p:cNvPr id="15" name="Group 14"/>
          <p:cNvGrpSpPr/>
          <p:nvPr userDrawn="1"/>
        </p:nvGrpSpPr>
        <p:grpSpPr>
          <a:xfrm>
            <a:off x="9471026" y="6306734"/>
            <a:ext cx="2206328" cy="234187"/>
            <a:chOff x="6177814" y="5962964"/>
            <a:chExt cx="5474140" cy="581044"/>
          </a:xfrm>
        </p:grpSpPr>
        <p:sp>
          <p:nvSpPr>
            <p:cNvPr id="9" name="Oval 5"/>
            <p:cNvSpPr>
              <a:spLocks noChangeArrowheads="1"/>
            </p:cNvSpPr>
            <p:nvPr userDrawn="1"/>
          </p:nvSpPr>
          <p:spPr bwMode="auto">
            <a:xfrm>
              <a:off x="8194081" y="5962964"/>
              <a:ext cx="570039" cy="581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 name="Freeform 6"/>
            <p:cNvSpPr>
              <a:spLocks/>
            </p:cNvSpPr>
            <p:nvPr userDrawn="1"/>
          </p:nvSpPr>
          <p:spPr bwMode="auto">
            <a:xfrm>
              <a:off x="6177814" y="5973969"/>
              <a:ext cx="479801" cy="556834"/>
            </a:xfrm>
            <a:custGeom>
              <a:avLst/>
              <a:gdLst>
                <a:gd name="T0" fmla="*/ 1085 w 1921"/>
                <a:gd name="T1" fmla="*/ 0 h 2183"/>
                <a:gd name="T2" fmla="*/ 1865 w 1921"/>
                <a:gd name="T3" fmla="*/ 289 h 2183"/>
                <a:gd name="T4" fmla="*/ 1680 w 1921"/>
                <a:gd name="T5" fmla="*/ 574 h 2183"/>
                <a:gd name="T6" fmla="*/ 1103 w 1921"/>
                <a:gd name="T7" fmla="*/ 351 h 2183"/>
                <a:gd name="T8" fmla="*/ 395 w 1921"/>
                <a:gd name="T9" fmla="*/ 1077 h 2183"/>
                <a:gd name="T10" fmla="*/ 1106 w 1921"/>
                <a:gd name="T11" fmla="*/ 1832 h 2183"/>
                <a:gd name="T12" fmla="*/ 1719 w 1921"/>
                <a:gd name="T13" fmla="*/ 1565 h 2183"/>
                <a:gd name="T14" fmla="*/ 1921 w 1921"/>
                <a:gd name="T15" fmla="*/ 1841 h 2183"/>
                <a:gd name="T16" fmla="*/ 1091 w 1921"/>
                <a:gd name="T17" fmla="*/ 2183 h 2183"/>
                <a:gd name="T18" fmla="*/ 0 w 1921"/>
                <a:gd name="T19" fmla="*/ 1083 h 2183"/>
                <a:gd name="T20" fmla="*/ 1085 w 1921"/>
                <a:gd name="T21" fmla="*/ 0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1" h="2183">
                  <a:moveTo>
                    <a:pt x="1085" y="0"/>
                  </a:moveTo>
                  <a:cubicBezTo>
                    <a:pt x="1600" y="0"/>
                    <a:pt x="1865" y="289"/>
                    <a:pt x="1865" y="289"/>
                  </a:cubicBezTo>
                  <a:lnTo>
                    <a:pt x="1680" y="574"/>
                  </a:lnTo>
                  <a:cubicBezTo>
                    <a:pt x="1680" y="574"/>
                    <a:pt x="1439" y="351"/>
                    <a:pt x="1103" y="351"/>
                  </a:cubicBezTo>
                  <a:cubicBezTo>
                    <a:pt x="657" y="351"/>
                    <a:pt x="395" y="684"/>
                    <a:pt x="395" y="1077"/>
                  </a:cubicBezTo>
                  <a:cubicBezTo>
                    <a:pt x="395" y="1478"/>
                    <a:pt x="666" y="1832"/>
                    <a:pt x="1106" y="1832"/>
                  </a:cubicBezTo>
                  <a:cubicBezTo>
                    <a:pt x="1472" y="1832"/>
                    <a:pt x="1719" y="1565"/>
                    <a:pt x="1719" y="1565"/>
                  </a:cubicBezTo>
                  <a:lnTo>
                    <a:pt x="1921" y="1841"/>
                  </a:lnTo>
                  <a:cubicBezTo>
                    <a:pt x="1921" y="1841"/>
                    <a:pt x="1630" y="2183"/>
                    <a:pt x="1091" y="2183"/>
                  </a:cubicBezTo>
                  <a:cubicBezTo>
                    <a:pt x="446" y="2183"/>
                    <a:pt x="0" y="1704"/>
                    <a:pt x="0" y="1083"/>
                  </a:cubicBezTo>
                  <a:cubicBezTo>
                    <a:pt x="0" y="470"/>
                    <a:pt x="464" y="0"/>
                    <a:pt x="108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1" name="Freeform 7"/>
            <p:cNvSpPr>
              <a:spLocks/>
            </p:cNvSpPr>
            <p:nvPr userDrawn="1"/>
          </p:nvSpPr>
          <p:spPr bwMode="auto">
            <a:xfrm>
              <a:off x="7182229" y="5982772"/>
              <a:ext cx="433582" cy="539226"/>
            </a:xfrm>
            <a:custGeom>
              <a:avLst/>
              <a:gdLst>
                <a:gd name="T0" fmla="*/ 0 w 1734"/>
                <a:gd name="T1" fmla="*/ 0 h 2111"/>
                <a:gd name="T2" fmla="*/ 384 w 1734"/>
                <a:gd name="T3" fmla="*/ 0 h 2111"/>
                <a:gd name="T4" fmla="*/ 384 w 1734"/>
                <a:gd name="T5" fmla="*/ 895 h 2111"/>
                <a:gd name="T6" fmla="*/ 1350 w 1734"/>
                <a:gd name="T7" fmla="*/ 895 h 2111"/>
                <a:gd name="T8" fmla="*/ 1350 w 1734"/>
                <a:gd name="T9" fmla="*/ 0 h 2111"/>
                <a:gd name="T10" fmla="*/ 1734 w 1734"/>
                <a:gd name="T11" fmla="*/ 0 h 2111"/>
                <a:gd name="T12" fmla="*/ 1734 w 1734"/>
                <a:gd name="T13" fmla="*/ 2111 h 2111"/>
                <a:gd name="T14" fmla="*/ 1350 w 1734"/>
                <a:gd name="T15" fmla="*/ 2111 h 2111"/>
                <a:gd name="T16" fmla="*/ 1350 w 1734"/>
                <a:gd name="T17" fmla="*/ 1225 h 2111"/>
                <a:gd name="T18" fmla="*/ 384 w 1734"/>
                <a:gd name="T19" fmla="*/ 1225 h 2111"/>
                <a:gd name="T20" fmla="*/ 384 w 1734"/>
                <a:gd name="T21" fmla="*/ 2111 h 2111"/>
                <a:gd name="T22" fmla="*/ 0 w 1734"/>
                <a:gd name="T23" fmla="*/ 2111 h 2111"/>
                <a:gd name="T24" fmla="*/ 0 w 1734"/>
                <a:gd name="T25"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4" h="2111">
                  <a:moveTo>
                    <a:pt x="0" y="0"/>
                  </a:moveTo>
                  <a:lnTo>
                    <a:pt x="384" y="0"/>
                  </a:lnTo>
                  <a:lnTo>
                    <a:pt x="384" y="895"/>
                  </a:lnTo>
                  <a:lnTo>
                    <a:pt x="1350" y="895"/>
                  </a:lnTo>
                  <a:lnTo>
                    <a:pt x="1350" y="0"/>
                  </a:lnTo>
                  <a:lnTo>
                    <a:pt x="1734" y="0"/>
                  </a:lnTo>
                  <a:lnTo>
                    <a:pt x="1734" y="2111"/>
                  </a:lnTo>
                  <a:lnTo>
                    <a:pt x="1350" y="2111"/>
                  </a:lnTo>
                  <a:lnTo>
                    <a:pt x="1350" y="1225"/>
                  </a:lnTo>
                  <a:lnTo>
                    <a:pt x="384" y="1225"/>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2" name="Freeform 8"/>
            <p:cNvSpPr>
              <a:spLocks noEditPoints="1"/>
            </p:cNvSpPr>
            <p:nvPr userDrawn="1"/>
          </p:nvSpPr>
          <p:spPr bwMode="auto">
            <a:xfrm>
              <a:off x="9371356" y="5982772"/>
              <a:ext cx="400568" cy="539226"/>
            </a:xfrm>
            <a:custGeom>
              <a:avLst/>
              <a:gdLst>
                <a:gd name="T0" fmla="*/ 729 w 1600"/>
                <a:gd name="T1" fmla="*/ 990 h 2111"/>
                <a:gd name="T2" fmla="*/ 1062 w 1600"/>
                <a:gd name="T3" fmla="*/ 657 h 2111"/>
                <a:gd name="T4" fmla="*/ 675 w 1600"/>
                <a:gd name="T5" fmla="*/ 330 h 2111"/>
                <a:gd name="T6" fmla="*/ 384 w 1600"/>
                <a:gd name="T7" fmla="*/ 330 h 2111"/>
                <a:gd name="T8" fmla="*/ 384 w 1600"/>
                <a:gd name="T9" fmla="*/ 990 h 2111"/>
                <a:gd name="T10" fmla="*/ 729 w 1600"/>
                <a:gd name="T11" fmla="*/ 990 h 2111"/>
                <a:gd name="T12" fmla="*/ 0 w 1600"/>
                <a:gd name="T13" fmla="*/ 0 h 2111"/>
                <a:gd name="T14" fmla="*/ 681 w 1600"/>
                <a:gd name="T15" fmla="*/ 0 h 2111"/>
                <a:gd name="T16" fmla="*/ 1106 w 1600"/>
                <a:gd name="T17" fmla="*/ 59 h 2111"/>
                <a:gd name="T18" fmla="*/ 1451 w 1600"/>
                <a:gd name="T19" fmla="*/ 636 h 2111"/>
                <a:gd name="T20" fmla="*/ 1094 w 1600"/>
                <a:gd name="T21" fmla="*/ 1213 h 2111"/>
                <a:gd name="T22" fmla="*/ 1094 w 1600"/>
                <a:gd name="T23" fmla="*/ 1219 h 2111"/>
                <a:gd name="T24" fmla="*/ 1166 w 1600"/>
                <a:gd name="T25" fmla="*/ 1323 h 2111"/>
                <a:gd name="T26" fmla="*/ 1600 w 1600"/>
                <a:gd name="T27" fmla="*/ 2111 h 2111"/>
                <a:gd name="T28" fmla="*/ 1172 w 1600"/>
                <a:gd name="T29" fmla="*/ 2111 h 2111"/>
                <a:gd name="T30" fmla="*/ 753 w 1600"/>
                <a:gd name="T31" fmla="*/ 1323 h 2111"/>
                <a:gd name="T32" fmla="*/ 384 w 1600"/>
                <a:gd name="T33" fmla="*/ 1323 h 2111"/>
                <a:gd name="T34" fmla="*/ 384 w 1600"/>
                <a:gd name="T35" fmla="*/ 2111 h 2111"/>
                <a:gd name="T36" fmla="*/ 0 w 1600"/>
                <a:gd name="T37" fmla="*/ 2111 h 2111"/>
                <a:gd name="T38" fmla="*/ 0 w 1600"/>
                <a:gd name="T39"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0" h="2111">
                  <a:moveTo>
                    <a:pt x="729" y="990"/>
                  </a:moveTo>
                  <a:cubicBezTo>
                    <a:pt x="934" y="990"/>
                    <a:pt x="1062" y="868"/>
                    <a:pt x="1062" y="657"/>
                  </a:cubicBezTo>
                  <a:cubicBezTo>
                    <a:pt x="1062" y="455"/>
                    <a:pt x="976" y="330"/>
                    <a:pt x="675" y="330"/>
                  </a:cubicBezTo>
                  <a:lnTo>
                    <a:pt x="384" y="330"/>
                  </a:lnTo>
                  <a:lnTo>
                    <a:pt x="384" y="990"/>
                  </a:lnTo>
                  <a:lnTo>
                    <a:pt x="729" y="990"/>
                  </a:lnTo>
                  <a:close/>
                  <a:moveTo>
                    <a:pt x="0" y="0"/>
                  </a:moveTo>
                  <a:lnTo>
                    <a:pt x="681" y="0"/>
                  </a:lnTo>
                  <a:cubicBezTo>
                    <a:pt x="910" y="0"/>
                    <a:pt x="1014" y="18"/>
                    <a:pt x="1106" y="59"/>
                  </a:cubicBezTo>
                  <a:cubicBezTo>
                    <a:pt x="1318" y="155"/>
                    <a:pt x="1451" y="357"/>
                    <a:pt x="1451" y="636"/>
                  </a:cubicBezTo>
                  <a:cubicBezTo>
                    <a:pt x="1451" y="889"/>
                    <a:pt x="1318" y="1124"/>
                    <a:pt x="1094" y="1213"/>
                  </a:cubicBezTo>
                  <a:lnTo>
                    <a:pt x="1094" y="1219"/>
                  </a:lnTo>
                  <a:cubicBezTo>
                    <a:pt x="1094" y="1219"/>
                    <a:pt x="1124" y="1249"/>
                    <a:pt x="1166" y="1323"/>
                  </a:cubicBezTo>
                  <a:lnTo>
                    <a:pt x="1600" y="2111"/>
                  </a:lnTo>
                  <a:lnTo>
                    <a:pt x="1172" y="2111"/>
                  </a:lnTo>
                  <a:lnTo>
                    <a:pt x="753" y="1323"/>
                  </a:lnTo>
                  <a:lnTo>
                    <a:pt x="384" y="1323"/>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3" name="Freeform 9"/>
            <p:cNvSpPr>
              <a:spLocks/>
            </p:cNvSpPr>
            <p:nvPr userDrawn="1"/>
          </p:nvSpPr>
          <p:spPr bwMode="auto">
            <a:xfrm>
              <a:off x="10300587" y="5982772"/>
              <a:ext cx="425879" cy="548030"/>
            </a:xfrm>
            <a:custGeom>
              <a:avLst/>
              <a:gdLst>
                <a:gd name="T0" fmla="*/ 0 w 1704"/>
                <a:gd name="T1" fmla="*/ 0 h 2147"/>
                <a:gd name="T2" fmla="*/ 383 w 1704"/>
                <a:gd name="T3" fmla="*/ 0 h 2147"/>
                <a:gd name="T4" fmla="*/ 383 w 1704"/>
                <a:gd name="T5" fmla="*/ 1353 h 2147"/>
                <a:gd name="T6" fmla="*/ 850 w 1704"/>
                <a:gd name="T7" fmla="*/ 1796 h 2147"/>
                <a:gd name="T8" fmla="*/ 1320 w 1704"/>
                <a:gd name="T9" fmla="*/ 1350 h 2147"/>
                <a:gd name="T10" fmla="*/ 1320 w 1704"/>
                <a:gd name="T11" fmla="*/ 0 h 2147"/>
                <a:gd name="T12" fmla="*/ 1704 w 1704"/>
                <a:gd name="T13" fmla="*/ 0 h 2147"/>
                <a:gd name="T14" fmla="*/ 1704 w 1704"/>
                <a:gd name="T15" fmla="*/ 1353 h 2147"/>
                <a:gd name="T16" fmla="*/ 853 w 1704"/>
                <a:gd name="T17" fmla="*/ 2147 h 2147"/>
                <a:gd name="T18" fmla="*/ 0 w 1704"/>
                <a:gd name="T19" fmla="*/ 1353 h 2147"/>
                <a:gd name="T20" fmla="*/ 0 w 1704"/>
                <a:gd name="T21" fmla="*/ 0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2147">
                  <a:moveTo>
                    <a:pt x="0" y="0"/>
                  </a:moveTo>
                  <a:lnTo>
                    <a:pt x="383" y="0"/>
                  </a:lnTo>
                  <a:lnTo>
                    <a:pt x="383" y="1353"/>
                  </a:lnTo>
                  <a:cubicBezTo>
                    <a:pt x="383" y="1636"/>
                    <a:pt x="568" y="1796"/>
                    <a:pt x="850" y="1796"/>
                  </a:cubicBezTo>
                  <a:cubicBezTo>
                    <a:pt x="1133" y="1796"/>
                    <a:pt x="1320" y="1636"/>
                    <a:pt x="1320" y="1350"/>
                  </a:cubicBezTo>
                  <a:lnTo>
                    <a:pt x="1320" y="0"/>
                  </a:lnTo>
                  <a:lnTo>
                    <a:pt x="1704" y="0"/>
                  </a:lnTo>
                  <a:lnTo>
                    <a:pt x="1704" y="1353"/>
                  </a:lnTo>
                  <a:cubicBezTo>
                    <a:pt x="1704" y="1826"/>
                    <a:pt x="1362" y="2147"/>
                    <a:pt x="853" y="2147"/>
                  </a:cubicBezTo>
                  <a:cubicBezTo>
                    <a:pt x="342" y="2147"/>
                    <a:pt x="0" y="1826"/>
                    <a:pt x="0" y="1353"/>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4" name="Freeform 10"/>
            <p:cNvSpPr>
              <a:spLocks/>
            </p:cNvSpPr>
            <p:nvPr userDrawn="1"/>
          </p:nvSpPr>
          <p:spPr bwMode="auto">
            <a:xfrm>
              <a:off x="11296505" y="5973969"/>
              <a:ext cx="355449" cy="556834"/>
            </a:xfrm>
            <a:custGeom>
              <a:avLst/>
              <a:gdLst>
                <a:gd name="T0" fmla="*/ 209 w 1425"/>
                <a:gd name="T1" fmla="*/ 1606 h 2183"/>
                <a:gd name="T2" fmla="*/ 735 w 1425"/>
                <a:gd name="T3" fmla="*/ 1829 h 2183"/>
                <a:gd name="T4" fmla="*/ 1041 w 1425"/>
                <a:gd name="T5" fmla="*/ 1573 h 2183"/>
                <a:gd name="T6" fmla="*/ 45 w 1425"/>
                <a:gd name="T7" fmla="*/ 613 h 2183"/>
                <a:gd name="T8" fmla="*/ 753 w 1425"/>
                <a:gd name="T9" fmla="*/ 0 h 2183"/>
                <a:gd name="T10" fmla="*/ 1383 w 1425"/>
                <a:gd name="T11" fmla="*/ 226 h 2183"/>
                <a:gd name="T12" fmla="*/ 1217 w 1425"/>
                <a:gd name="T13" fmla="*/ 539 h 2183"/>
                <a:gd name="T14" fmla="*/ 750 w 1425"/>
                <a:gd name="T15" fmla="*/ 354 h 2183"/>
                <a:gd name="T16" fmla="*/ 432 w 1425"/>
                <a:gd name="T17" fmla="*/ 607 h 2183"/>
                <a:gd name="T18" fmla="*/ 1425 w 1425"/>
                <a:gd name="T19" fmla="*/ 1565 h 2183"/>
                <a:gd name="T20" fmla="*/ 729 w 1425"/>
                <a:gd name="T21" fmla="*/ 2183 h 2183"/>
                <a:gd name="T22" fmla="*/ 0 w 1425"/>
                <a:gd name="T23" fmla="*/ 1895 h 2183"/>
                <a:gd name="T24" fmla="*/ 209 w 1425"/>
                <a:gd name="T25" fmla="*/ 1606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2183">
                  <a:moveTo>
                    <a:pt x="209" y="1606"/>
                  </a:moveTo>
                  <a:cubicBezTo>
                    <a:pt x="209" y="1606"/>
                    <a:pt x="438" y="1829"/>
                    <a:pt x="735" y="1829"/>
                  </a:cubicBezTo>
                  <a:cubicBezTo>
                    <a:pt x="895" y="1829"/>
                    <a:pt x="1041" y="1746"/>
                    <a:pt x="1041" y="1573"/>
                  </a:cubicBezTo>
                  <a:cubicBezTo>
                    <a:pt x="1041" y="1196"/>
                    <a:pt x="45" y="1261"/>
                    <a:pt x="45" y="613"/>
                  </a:cubicBezTo>
                  <a:cubicBezTo>
                    <a:pt x="45" y="262"/>
                    <a:pt x="348" y="0"/>
                    <a:pt x="753" y="0"/>
                  </a:cubicBezTo>
                  <a:cubicBezTo>
                    <a:pt x="1169" y="0"/>
                    <a:pt x="1383" y="226"/>
                    <a:pt x="1383" y="226"/>
                  </a:cubicBezTo>
                  <a:lnTo>
                    <a:pt x="1217" y="539"/>
                  </a:lnTo>
                  <a:cubicBezTo>
                    <a:pt x="1217" y="539"/>
                    <a:pt x="1014" y="354"/>
                    <a:pt x="750" y="354"/>
                  </a:cubicBezTo>
                  <a:cubicBezTo>
                    <a:pt x="571" y="354"/>
                    <a:pt x="432" y="458"/>
                    <a:pt x="432" y="607"/>
                  </a:cubicBezTo>
                  <a:cubicBezTo>
                    <a:pt x="432" y="982"/>
                    <a:pt x="1425" y="889"/>
                    <a:pt x="1425" y="1565"/>
                  </a:cubicBezTo>
                  <a:cubicBezTo>
                    <a:pt x="1425" y="1901"/>
                    <a:pt x="1169" y="2183"/>
                    <a:pt x="729" y="2183"/>
                  </a:cubicBezTo>
                  <a:cubicBezTo>
                    <a:pt x="259" y="2183"/>
                    <a:pt x="0" y="1895"/>
                    <a:pt x="0" y="1895"/>
                  </a:cubicBezTo>
                  <a:lnTo>
                    <a:pt x="209" y="16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18" name="Text Placeholder 17"/>
          <p:cNvSpPr>
            <a:spLocks noGrp="1"/>
          </p:cNvSpPr>
          <p:nvPr>
            <p:ph type="body" sz="quarter" idx="13"/>
          </p:nvPr>
        </p:nvSpPr>
        <p:spPr>
          <a:xfrm>
            <a:off x="958850" y="942975"/>
            <a:ext cx="5543550" cy="571500"/>
          </a:xfrm>
        </p:spPr>
        <p:txBody>
          <a:bodyPr>
            <a:noAutofit/>
          </a:bodyPr>
          <a:lstStyle>
            <a:lvl1pPr marL="0" indent="0">
              <a:buNone/>
              <a:defRPr>
                <a:latin typeface="+mj-lt"/>
              </a:defRPr>
            </a:lvl1pPr>
            <a:lvl2pPr marL="0" indent="0">
              <a:buNone/>
              <a:defRPr>
                <a:latin typeface="+mj-lt"/>
              </a:defRPr>
            </a:lvl2pPr>
            <a:lvl3pPr marL="0" indent="0">
              <a:buNone/>
              <a:defRPr>
                <a:latin typeface="+mj-lt"/>
              </a:defRPr>
            </a:lvl3pPr>
            <a:lvl4pPr marL="0" indent="0">
              <a:buNone/>
              <a:defRPr>
                <a:latin typeface="+mj-lt"/>
              </a:defRPr>
            </a:lvl4pPr>
            <a:lvl5pPr marL="0" indent="0">
              <a:buNone/>
              <a:defRPr>
                <a:latin typeface="+mj-lt"/>
              </a:defRPr>
            </a:lvl5pPr>
          </a:lstStyle>
          <a:p>
            <a:pPr lvl="0"/>
            <a:r>
              <a:rPr lang="en-US" dirty="0"/>
              <a:t>Click to edit Master text styles</a:t>
            </a:r>
            <a:endParaRPr lang="en-NZ" dirty="0"/>
          </a:p>
        </p:txBody>
      </p:sp>
      <p:sp>
        <p:nvSpPr>
          <p:cNvPr id="20" name="Text Placeholder 19"/>
          <p:cNvSpPr>
            <a:spLocks noGrp="1"/>
          </p:cNvSpPr>
          <p:nvPr>
            <p:ph type="body" sz="quarter" idx="14"/>
          </p:nvPr>
        </p:nvSpPr>
        <p:spPr>
          <a:xfrm>
            <a:off x="958849" y="1781175"/>
            <a:ext cx="5543551" cy="523875"/>
          </a:xfrm>
        </p:spPr>
        <p:txBody>
          <a:bodyPr>
            <a:noAutofit/>
          </a:bodyPr>
          <a:lstStyle>
            <a:lvl1pPr marL="0" indent="0">
              <a:buNone/>
              <a:defRPr sz="2000">
                <a:solidFill>
                  <a:schemeClr val="accent4"/>
                </a:solidFill>
              </a:defRPr>
            </a:lvl1pPr>
            <a:lvl2pPr marL="457200" indent="0">
              <a:buNone/>
              <a:defRPr sz="1600">
                <a:solidFill>
                  <a:schemeClr val="accent1"/>
                </a:solidFill>
              </a:defRPr>
            </a:lvl2pPr>
            <a:lvl3pPr marL="914400" indent="0">
              <a:buNone/>
              <a:defRPr sz="1600">
                <a:solidFill>
                  <a:schemeClr val="accent1"/>
                </a:solidFill>
              </a:defRPr>
            </a:lvl3pPr>
            <a:lvl4pPr marL="1371600" indent="0">
              <a:buNone/>
              <a:defRPr sz="1600">
                <a:solidFill>
                  <a:schemeClr val="accent1"/>
                </a:solidFill>
              </a:defRPr>
            </a:lvl4pPr>
            <a:lvl5pPr marL="1828800" indent="0">
              <a:buNone/>
              <a:defRPr sz="1600">
                <a:solidFill>
                  <a:schemeClr val="accent1"/>
                </a:solidFill>
              </a:defRPr>
            </a:lvl5pPr>
          </a:lstStyle>
          <a:p>
            <a:pPr lvl="0"/>
            <a:r>
              <a:rPr lang="en-US" dirty="0"/>
              <a:t>Click to edit Master text styles</a:t>
            </a:r>
            <a:endParaRPr lang="en-NZ" dirty="0"/>
          </a:p>
        </p:txBody>
      </p:sp>
      <p:sp>
        <p:nvSpPr>
          <p:cNvPr id="22" name="Text Placeholder 21"/>
          <p:cNvSpPr>
            <a:spLocks noGrp="1"/>
          </p:cNvSpPr>
          <p:nvPr>
            <p:ph type="body" sz="quarter" idx="15"/>
          </p:nvPr>
        </p:nvSpPr>
        <p:spPr>
          <a:xfrm>
            <a:off x="958761" y="2771774"/>
            <a:ext cx="5543639" cy="2847975"/>
          </a:xfrm>
        </p:spPr>
        <p:txBody>
          <a:bodyPr>
            <a:normAutofit/>
          </a:bodyPr>
          <a:lstStyle>
            <a:lvl1pPr marL="0" indent="0">
              <a:lnSpc>
                <a:spcPct val="100000"/>
              </a:lnSpc>
              <a:spcBef>
                <a:spcPts val="600"/>
              </a:spcBef>
              <a:buNone/>
              <a:defRPr sz="1600"/>
            </a:lvl1pPr>
            <a:lvl2pPr marL="180975" indent="-180975">
              <a:lnSpc>
                <a:spcPct val="100000"/>
              </a:lnSpc>
              <a:spcBef>
                <a:spcPts val="600"/>
              </a:spcBef>
              <a:defRPr sz="1600"/>
            </a:lvl2pPr>
            <a:lvl3pPr marL="361950" indent="-180975">
              <a:lnSpc>
                <a:spcPct val="100000"/>
              </a:lnSpc>
              <a:spcBef>
                <a:spcPts val="600"/>
              </a:spcBef>
              <a:defRPr sz="1600"/>
            </a:lvl3pPr>
            <a:lvl4pPr marL="542925" indent="-180975">
              <a:lnSpc>
                <a:spcPct val="100000"/>
              </a:lnSpc>
              <a:spcBef>
                <a:spcPts val="600"/>
              </a:spcBef>
              <a:defRPr sz="1600"/>
            </a:lvl4pPr>
            <a:lvl5pPr marL="714375" indent="-171450">
              <a:lnSpc>
                <a:spcPct val="100000"/>
              </a:lnSpc>
              <a:spcBef>
                <a:spcPts val="600"/>
              </a:spcBef>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Tree>
    <p:extLst>
      <p:ext uri="{BB962C8B-B14F-4D97-AF65-F5344CB8AC3E}">
        <p14:creationId xmlns:p14="http://schemas.microsoft.com/office/powerpoint/2010/main" val="691601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t="87492"/>
          <a:stretch/>
        </p:blipFill>
        <p:spPr>
          <a:xfrm>
            <a:off x="0" y="6000750"/>
            <a:ext cx="12192000" cy="857250"/>
          </a:xfrm>
          <a:prstGeom prst="rect">
            <a:avLst/>
          </a:prstGeom>
        </p:spPr>
      </p:pic>
      <p:sp>
        <p:nvSpPr>
          <p:cNvPr id="3" name="Content Placeholder 2"/>
          <p:cNvSpPr>
            <a:spLocks noGrp="1"/>
          </p:cNvSpPr>
          <p:nvPr>
            <p:ph sz="quarter" idx="16"/>
          </p:nvPr>
        </p:nvSpPr>
        <p:spPr>
          <a:xfrm>
            <a:off x="958850" y="1828800"/>
            <a:ext cx="10452100" cy="3790950"/>
          </a:xfrm>
        </p:spPr>
        <p:txBody>
          <a:bodyPr>
            <a:normAutofit/>
          </a:bodyPr>
          <a:lstStyle>
            <a:lvl1pPr marL="0" indent="0">
              <a:lnSpc>
                <a:spcPct val="100000"/>
              </a:lnSpc>
              <a:spcBef>
                <a:spcPts val="600"/>
              </a:spcBef>
              <a:buFont typeface="Arial" panose="020B0604020202020204" pitchFamily="34" charset="0"/>
              <a:buNone/>
              <a:defRPr sz="1600"/>
            </a:lvl1pPr>
            <a:lvl2pPr marL="174625" indent="-174625">
              <a:lnSpc>
                <a:spcPct val="100000"/>
              </a:lnSpc>
              <a:spcBef>
                <a:spcPts val="600"/>
              </a:spcBef>
              <a:buFont typeface="Arial" panose="020B0604020202020204" pitchFamily="34" charset="0"/>
              <a:buChar char="•"/>
              <a:defRPr sz="1600"/>
            </a:lvl2pPr>
            <a:lvl3pPr marL="363538" indent="-188913">
              <a:lnSpc>
                <a:spcPct val="100000"/>
              </a:lnSpc>
              <a:spcBef>
                <a:spcPts val="600"/>
              </a:spcBef>
              <a:buFont typeface="Arial" panose="020B0604020202020204" pitchFamily="34" charset="0"/>
              <a:buChar char="•"/>
              <a:defRPr sz="1600"/>
            </a:lvl3pPr>
            <a:lvl4pPr marL="536575" indent="-173038">
              <a:lnSpc>
                <a:spcPct val="100000"/>
              </a:lnSpc>
              <a:spcBef>
                <a:spcPts val="600"/>
              </a:spcBef>
              <a:buFont typeface="Arial" panose="020B0604020202020204" pitchFamily="34" charset="0"/>
              <a:buChar char="•"/>
              <a:defRPr sz="1600"/>
            </a:lvl4pPr>
            <a:lvl5pPr marL="711200" indent="-174625">
              <a:lnSpc>
                <a:spcPct val="100000"/>
              </a:lnSpc>
              <a:spcBef>
                <a:spcPts val="600"/>
              </a:spcBef>
              <a:buFont typeface="Arial" panose="020B0604020202020204" pitchFamily="34" charset="0"/>
              <a:buChar cha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NZ" dirty="0"/>
          </a:p>
        </p:txBody>
      </p:sp>
      <p:sp>
        <p:nvSpPr>
          <p:cNvPr id="4" name="Date Placeholder 3"/>
          <p:cNvSpPr>
            <a:spLocks noGrp="1"/>
          </p:cNvSpPr>
          <p:nvPr>
            <p:ph type="dt" sz="half" idx="10"/>
          </p:nvPr>
        </p:nvSpPr>
        <p:spPr>
          <a:xfrm>
            <a:off x="923041" y="6239776"/>
            <a:ext cx="2743200" cy="365125"/>
          </a:xfrm>
        </p:spPr>
        <p:txBody>
          <a:bodyPr/>
          <a:lstStyle>
            <a:lvl1pPr>
              <a:defRPr sz="1100">
                <a:solidFill>
                  <a:schemeClr val="bg1"/>
                </a:solidFill>
              </a:defRPr>
            </a:lvl1pPr>
          </a:lstStyle>
          <a:p>
            <a:fld id="{BC78C4AE-F770-4BCE-B0B0-28D6E5DAD5EF}" type="datetime3">
              <a:rPr lang="en-NZ" smtClean="0"/>
              <a:t>6 October 2021</a:t>
            </a:fld>
            <a:endParaRPr lang="en-NZ" dirty="0"/>
          </a:p>
        </p:txBody>
      </p:sp>
      <p:sp>
        <p:nvSpPr>
          <p:cNvPr id="5" name="Footer Placeholder 4"/>
          <p:cNvSpPr>
            <a:spLocks noGrp="1"/>
          </p:cNvSpPr>
          <p:nvPr>
            <p:ph type="ftr" sz="quarter" idx="11"/>
          </p:nvPr>
        </p:nvSpPr>
        <p:spPr>
          <a:xfrm>
            <a:off x="4038600" y="6220922"/>
            <a:ext cx="4114800" cy="365125"/>
          </a:xfrm>
        </p:spPr>
        <p:txBody>
          <a:bodyPr/>
          <a:lstStyle>
            <a:lvl1pPr>
              <a:defRPr cap="all" baseline="0">
                <a:solidFill>
                  <a:schemeClr val="bg1"/>
                </a:solidFill>
                <a:latin typeface="+mj-lt"/>
              </a:defRPr>
            </a:lvl1pPr>
          </a:lstStyle>
          <a:p>
            <a:r>
              <a:rPr lang="en-NZ" dirty="0"/>
              <a:t>Presentation Title</a:t>
            </a:r>
          </a:p>
        </p:txBody>
      </p:sp>
      <p:sp>
        <p:nvSpPr>
          <p:cNvPr id="8" name="Oval 7"/>
          <p:cNvSpPr/>
          <p:nvPr userDrawn="1"/>
        </p:nvSpPr>
        <p:spPr>
          <a:xfrm>
            <a:off x="548301" y="6252386"/>
            <a:ext cx="325618" cy="3256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Slide Number Placeholder 5"/>
          <p:cNvSpPr>
            <a:spLocks noGrp="1"/>
          </p:cNvSpPr>
          <p:nvPr>
            <p:ph type="sldNum" sz="quarter" idx="12"/>
          </p:nvPr>
        </p:nvSpPr>
        <p:spPr>
          <a:xfrm>
            <a:off x="472494" y="6239776"/>
            <a:ext cx="486266" cy="365125"/>
          </a:xfrm>
        </p:spPr>
        <p:txBody>
          <a:bodyPr/>
          <a:lstStyle>
            <a:lvl1pPr algn="ctr">
              <a:defRPr sz="1100">
                <a:solidFill>
                  <a:schemeClr val="accent4"/>
                </a:solidFill>
              </a:defRPr>
            </a:lvl1pPr>
          </a:lstStyle>
          <a:p>
            <a:fld id="{41C2B030-62FB-4062-B729-61EA60487439}" type="slidenum">
              <a:rPr lang="en-NZ" smtClean="0"/>
              <a:pPr/>
              <a:t>‹#›</a:t>
            </a:fld>
            <a:endParaRPr lang="en-NZ" dirty="0"/>
          </a:p>
        </p:txBody>
      </p:sp>
      <p:grpSp>
        <p:nvGrpSpPr>
          <p:cNvPr id="15" name="Group 14"/>
          <p:cNvGrpSpPr/>
          <p:nvPr userDrawn="1"/>
        </p:nvGrpSpPr>
        <p:grpSpPr>
          <a:xfrm>
            <a:off x="9471026" y="6306734"/>
            <a:ext cx="2206328" cy="234187"/>
            <a:chOff x="6177814" y="5962964"/>
            <a:chExt cx="5474140" cy="581044"/>
          </a:xfrm>
        </p:grpSpPr>
        <p:sp>
          <p:nvSpPr>
            <p:cNvPr id="9" name="Oval 5"/>
            <p:cNvSpPr>
              <a:spLocks noChangeArrowheads="1"/>
            </p:cNvSpPr>
            <p:nvPr userDrawn="1"/>
          </p:nvSpPr>
          <p:spPr bwMode="auto">
            <a:xfrm>
              <a:off x="8194081" y="5962964"/>
              <a:ext cx="570039" cy="5810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0" name="Freeform 6"/>
            <p:cNvSpPr>
              <a:spLocks/>
            </p:cNvSpPr>
            <p:nvPr userDrawn="1"/>
          </p:nvSpPr>
          <p:spPr bwMode="auto">
            <a:xfrm>
              <a:off x="6177814" y="5973969"/>
              <a:ext cx="479801" cy="556834"/>
            </a:xfrm>
            <a:custGeom>
              <a:avLst/>
              <a:gdLst>
                <a:gd name="T0" fmla="*/ 1085 w 1921"/>
                <a:gd name="T1" fmla="*/ 0 h 2183"/>
                <a:gd name="T2" fmla="*/ 1865 w 1921"/>
                <a:gd name="T3" fmla="*/ 289 h 2183"/>
                <a:gd name="T4" fmla="*/ 1680 w 1921"/>
                <a:gd name="T5" fmla="*/ 574 h 2183"/>
                <a:gd name="T6" fmla="*/ 1103 w 1921"/>
                <a:gd name="T7" fmla="*/ 351 h 2183"/>
                <a:gd name="T8" fmla="*/ 395 w 1921"/>
                <a:gd name="T9" fmla="*/ 1077 h 2183"/>
                <a:gd name="T10" fmla="*/ 1106 w 1921"/>
                <a:gd name="T11" fmla="*/ 1832 h 2183"/>
                <a:gd name="T12" fmla="*/ 1719 w 1921"/>
                <a:gd name="T13" fmla="*/ 1565 h 2183"/>
                <a:gd name="T14" fmla="*/ 1921 w 1921"/>
                <a:gd name="T15" fmla="*/ 1841 h 2183"/>
                <a:gd name="T16" fmla="*/ 1091 w 1921"/>
                <a:gd name="T17" fmla="*/ 2183 h 2183"/>
                <a:gd name="T18" fmla="*/ 0 w 1921"/>
                <a:gd name="T19" fmla="*/ 1083 h 2183"/>
                <a:gd name="T20" fmla="*/ 1085 w 1921"/>
                <a:gd name="T21" fmla="*/ 0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1" h="2183">
                  <a:moveTo>
                    <a:pt x="1085" y="0"/>
                  </a:moveTo>
                  <a:cubicBezTo>
                    <a:pt x="1600" y="0"/>
                    <a:pt x="1865" y="289"/>
                    <a:pt x="1865" y="289"/>
                  </a:cubicBezTo>
                  <a:lnTo>
                    <a:pt x="1680" y="574"/>
                  </a:lnTo>
                  <a:cubicBezTo>
                    <a:pt x="1680" y="574"/>
                    <a:pt x="1439" y="351"/>
                    <a:pt x="1103" y="351"/>
                  </a:cubicBezTo>
                  <a:cubicBezTo>
                    <a:pt x="657" y="351"/>
                    <a:pt x="395" y="684"/>
                    <a:pt x="395" y="1077"/>
                  </a:cubicBezTo>
                  <a:cubicBezTo>
                    <a:pt x="395" y="1478"/>
                    <a:pt x="666" y="1832"/>
                    <a:pt x="1106" y="1832"/>
                  </a:cubicBezTo>
                  <a:cubicBezTo>
                    <a:pt x="1472" y="1832"/>
                    <a:pt x="1719" y="1565"/>
                    <a:pt x="1719" y="1565"/>
                  </a:cubicBezTo>
                  <a:lnTo>
                    <a:pt x="1921" y="1841"/>
                  </a:lnTo>
                  <a:cubicBezTo>
                    <a:pt x="1921" y="1841"/>
                    <a:pt x="1630" y="2183"/>
                    <a:pt x="1091" y="2183"/>
                  </a:cubicBezTo>
                  <a:cubicBezTo>
                    <a:pt x="446" y="2183"/>
                    <a:pt x="0" y="1704"/>
                    <a:pt x="0" y="1083"/>
                  </a:cubicBezTo>
                  <a:cubicBezTo>
                    <a:pt x="0" y="470"/>
                    <a:pt x="464" y="0"/>
                    <a:pt x="1085"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1" name="Freeform 7"/>
            <p:cNvSpPr>
              <a:spLocks/>
            </p:cNvSpPr>
            <p:nvPr userDrawn="1"/>
          </p:nvSpPr>
          <p:spPr bwMode="auto">
            <a:xfrm>
              <a:off x="7182229" y="5982772"/>
              <a:ext cx="433582" cy="539226"/>
            </a:xfrm>
            <a:custGeom>
              <a:avLst/>
              <a:gdLst>
                <a:gd name="T0" fmla="*/ 0 w 1734"/>
                <a:gd name="T1" fmla="*/ 0 h 2111"/>
                <a:gd name="T2" fmla="*/ 384 w 1734"/>
                <a:gd name="T3" fmla="*/ 0 h 2111"/>
                <a:gd name="T4" fmla="*/ 384 w 1734"/>
                <a:gd name="T5" fmla="*/ 895 h 2111"/>
                <a:gd name="T6" fmla="*/ 1350 w 1734"/>
                <a:gd name="T7" fmla="*/ 895 h 2111"/>
                <a:gd name="T8" fmla="*/ 1350 w 1734"/>
                <a:gd name="T9" fmla="*/ 0 h 2111"/>
                <a:gd name="T10" fmla="*/ 1734 w 1734"/>
                <a:gd name="T11" fmla="*/ 0 h 2111"/>
                <a:gd name="T12" fmla="*/ 1734 w 1734"/>
                <a:gd name="T13" fmla="*/ 2111 h 2111"/>
                <a:gd name="T14" fmla="*/ 1350 w 1734"/>
                <a:gd name="T15" fmla="*/ 2111 h 2111"/>
                <a:gd name="T16" fmla="*/ 1350 w 1734"/>
                <a:gd name="T17" fmla="*/ 1225 h 2111"/>
                <a:gd name="T18" fmla="*/ 384 w 1734"/>
                <a:gd name="T19" fmla="*/ 1225 h 2111"/>
                <a:gd name="T20" fmla="*/ 384 w 1734"/>
                <a:gd name="T21" fmla="*/ 2111 h 2111"/>
                <a:gd name="T22" fmla="*/ 0 w 1734"/>
                <a:gd name="T23" fmla="*/ 2111 h 2111"/>
                <a:gd name="T24" fmla="*/ 0 w 1734"/>
                <a:gd name="T25"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34" h="2111">
                  <a:moveTo>
                    <a:pt x="0" y="0"/>
                  </a:moveTo>
                  <a:lnTo>
                    <a:pt x="384" y="0"/>
                  </a:lnTo>
                  <a:lnTo>
                    <a:pt x="384" y="895"/>
                  </a:lnTo>
                  <a:lnTo>
                    <a:pt x="1350" y="895"/>
                  </a:lnTo>
                  <a:lnTo>
                    <a:pt x="1350" y="0"/>
                  </a:lnTo>
                  <a:lnTo>
                    <a:pt x="1734" y="0"/>
                  </a:lnTo>
                  <a:lnTo>
                    <a:pt x="1734" y="2111"/>
                  </a:lnTo>
                  <a:lnTo>
                    <a:pt x="1350" y="2111"/>
                  </a:lnTo>
                  <a:lnTo>
                    <a:pt x="1350" y="1225"/>
                  </a:lnTo>
                  <a:lnTo>
                    <a:pt x="384" y="1225"/>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2" name="Freeform 8"/>
            <p:cNvSpPr>
              <a:spLocks noEditPoints="1"/>
            </p:cNvSpPr>
            <p:nvPr userDrawn="1"/>
          </p:nvSpPr>
          <p:spPr bwMode="auto">
            <a:xfrm>
              <a:off x="9371356" y="5982772"/>
              <a:ext cx="400568" cy="539226"/>
            </a:xfrm>
            <a:custGeom>
              <a:avLst/>
              <a:gdLst>
                <a:gd name="T0" fmla="*/ 729 w 1600"/>
                <a:gd name="T1" fmla="*/ 990 h 2111"/>
                <a:gd name="T2" fmla="*/ 1062 w 1600"/>
                <a:gd name="T3" fmla="*/ 657 h 2111"/>
                <a:gd name="T4" fmla="*/ 675 w 1600"/>
                <a:gd name="T5" fmla="*/ 330 h 2111"/>
                <a:gd name="T6" fmla="*/ 384 w 1600"/>
                <a:gd name="T7" fmla="*/ 330 h 2111"/>
                <a:gd name="T8" fmla="*/ 384 w 1600"/>
                <a:gd name="T9" fmla="*/ 990 h 2111"/>
                <a:gd name="T10" fmla="*/ 729 w 1600"/>
                <a:gd name="T11" fmla="*/ 990 h 2111"/>
                <a:gd name="T12" fmla="*/ 0 w 1600"/>
                <a:gd name="T13" fmla="*/ 0 h 2111"/>
                <a:gd name="T14" fmla="*/ 681 w 1600"/>
                <a:gd name="T15" fmla="*/ 0 h 2111"/>
                <a:gd name="T16" fmla="*/ 1106 w 1600"/>
                <a:gd name="T17" fmla="*/ 59 h 2111"/>
                <a:gd name="T18" fmla="*/ 1451 w 1600"/>
                <a:gd name="T19" fmla="*/ 636 h 2111"/>
                <a:gd name="T20" fmla="*/ 1094 w 1600"/>
                <a:gd name="T21" fmla="*/ 1213 h 2111"/>
                <a:gd name="T22" fmla="*/ 1094 w 1600"/>
                <a:gd name="T23" fmla="*/ 1219 h 2111"/>
                <a:gd name="T24" fmla="*/ 1166 w 1600"/>
                <a:gd name="T25" fmla="*/ 1323 h 2111"/>
                <a:gd name="T26" fmla="*/ 1600 w 1600"/>
                <a:gd name="T27" fmla="*/ 2111 h 2111"/>
                <a:gd name="T28" fmla="*/ 1172 w 1600"/>
                <a:gd name="T29" fmla="*/ 2111 h 2111"/>
                <a:gd name="T30" fmla="*/ 753 w 1600"/>
                <a:gd name="T31" fmla="*/ 1323 h 2111"/>
                <a:gd name="T32" fmla="*/ 384 w 1600"/>
                <a:gd name="T33" fmla="*/ 1323 h 2111"/>
                <a:gd name="T34" fmla="*/ 384 w 1600"/>
                <a:gd name="T35" fmla="*/ 2111 h 2111"/>
                <a:gd name="T36" fmla="*/ 0 w 1600"/>
                <a:gd name="T37" fmla="*/ 2111 h 2111"/>
                <a:gd name="T38" fmla="*/ 0 w 1600"/>
                <a:gd name="T39" fmla="*/ 0 h 2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00" h="2111">
                  <a:moveTo>
                    <a:pt x="729" y="990"/>
                  </a:moveTo>
                  <a:cubicBezTo>
                    <a:pt x="934" y="990"/>
                    <a:pt x="1062" y="868"/>
                    <a:pt x="1062" y="657"/>
                  </a:cubicBezTo>
                  <a:cubicBezTo>
                    <a:pt x="1062" y="455"/>
                    <a:pt x="976" y="330"/>
                    <a:pt x="675" y="330"/>
                  </a:cubicBezTo>
                  <a:lnTo>
                    <a:pt x="384" y="330"/>
                  </a:lnTo>
                  <a:lnTo>
                    <a:pt x="384" y="990"/>
                  </a:lnTo>
                  <a:lnTo>
                    <a:pt x="729" y="990"/>
                  </a:lnTo>
                  <a:close/>
                  <a:moveTo>
                    <a:pt x="0" y="0"/>
                  </a:moveTo>
                  <a:lnTo>
                    <a:pt x="681" y="0"/>
                  </a:lnTo>
                  <a:cubicBezTo>
                    <a:pt x="910" y="0"/>
                    <a:pt x="1014" y="18"/>
                    <a:pt x="1106" y="59"/>
                  </a:cubicBezTo>
                  <a:cubicBezTo>
                    <a:pt x="1318" y="155"/>
                    <a:pt x="1451" y="357"/>
                    <a:pt x="1451" y="636"/>
                  </a:cubicBezTo>
                  <a:cubicBezTo>
                    <a:pt x="1451" y="889"/>
                    <a:pt x="1318" y="1124"/>
                    <a:pt x="1094" y="1213"/>
                  </a:cubicBezTo>
                  <a:lnTo>
                    <a:pt x="1094" y="1219"/>
                  </a:lnTo>
                  <a:cubicBezTo>
                    <a:pt x="1094" y="1219"/>
                    <a:pt x="1124" y="1249"/>
                    <a:pt x="1166" y="1323"/>
                  </a:cubicBezTo>
                  <a:lnTo>
                    <a:pt x="1600" y="2111"/>
                  </a:lnTo>
                  <a:lnTo>
                    <a:pt x="1172" y="2111"/>
                  </a:lnTo>
                  <a:lnTo>
                    <a:pt x="753" y="1323"/>
                  </a:lnTo>
                  <a:lnTo>
                    <a:pt x="384" y="1323"/>
                  </a:lnTo>
                  <a:lnTo>
                    <a:pt x="384" y="2111"/>
                  </a:lnTo>
                  <a:lnTo>
                    <a:pt x="0" y="2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3" name="Freeform 9"/>
            <p:cNvSpPr>
              <a:spLocks/>
            </p:cNvSpPr>
            <p:nvPr userDrawn="1"/>
          </p:nvSpPr>
          <p:spPr bwMode="auto">
            <a:xfrm>
              <a:off x="10300587" y="5982772"/>
              <a:ext cx="425879" cy="548030"/>
            </a:xfrm>
            <a:custGeom>
              <a:avLst/>
              <a:gdLst>
                <a:gd name="T0" fmla="*/ 0 w 1704"/>
                <a:gd name="T1" fmla="*/ 0 h 2147"/>
                <a:gd name="T2" fmla="*/ 383 w 1704"/>
                <a:gd name="T3" fmla="*/ 0 h 2147"/>
                <a:gd name="T4" fmla="*/ 383 w 1704"/>
                <a:gd name="T5" fmla="*/ 1353 h 2147"/>
                <a:gd name="T6" fmla="*/ 850 w 1704"/>
                <a:gd name="T7" fmla="*/ 1796 h 2147"/>
                <a:gd name="T8" fmla="*/ 1320 w 1704"/>
                <a:gd name="T9" fmla="*/ 1350 h 2147"/>
                <a:gd name="T10" fmla="*/ 1320 w 1704"/>
                <a:gd name="T11" fmla="*/ 0 h 2147"/>
                <a:gd name="T12" fmla="*/ 1704 w 1704"/>
                <a:gd name="T13" fmla="*/ 0 h 2147"/>
                <a:gd name="T14" fmla="*/ 1704 w 1704"/>
                <a:gd name="T15" fmla="*/ 1353 h 2147"/>
                <a:gd name="T16" fmla="*/ 853 w 1704"/>
                <a:gd name="T17" fmla="*/ 2147 h 2147"/>
                <a:gd name="T18" fmla="*/ 0 w 1704"/>
                <a:gd name="T19" fmla="*/ 1353 h 2147"/>
                <a:gd name="T20" fmla="*/ 0 w 1704"/>
                <a:gd name="T21" fmla="*/ 0 h 2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04" h="2147">
                  <a:moveTo>
                    <a:pt x="0" y="0"/>
                  </a:moveTo>
                  <a:lnTo>
                    <a:pt x="383" y="0"/>
                  </a:lnTo>
                  <a:lnTo>
                    <a:pt x="383" y="1353"/>
                  </a:lnTo>
                  <a:cubicBezTo>
                    <a:pt x="383" y="1636"/>
                    <a:pt x="568" y="1796"/>
                    <a:pt x="850" y="1796"/>
                  </a:cubicBezTo>
                  <a:cubicBezTo>
                    <a:pt x="1133" y="1796"/>
                    <a:pt x="1320" y="1636"/>
                    <a:pt x="1320" y="1350"/>
                  </a:cubicBezTo>
                  <a:lnTo>
                    <a:pt x="1320" y="0"/>
                  </a:lnTo>
                  <a:lnTo>
                    <a:pt x="1704" y="0"/>
                  </a:lnTo>
                  <a:lnTo>
                    <a:pt x="1704" y="1353"/>
                  </a:lnTo>
                  <a:cubicBezTo>
                    <a:pt x="1704" y="1826"/>
                    <a:pt x="1362" y="2147"/>
                    <a:pt x="853" y="2147"/>
                  </a:cubicBezTo>
                  <a:cubicBezTo>
                    <a:pt x="342" y="2147"/>
                    <a:pt x="0" y="1826"/>
                    <a:pt x="0" y="1353"/>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sp>
          <p:nvSpPr>
            <p:cNvPr id="14" name="Freeform 10"/>
            <p:cNvSpPr>
              <a:spLocks/>
            </p:cNvSpPr>
            <p:nvPr userDrawn="1"/>
          </p:nvSpPr>
          <p:spPr bwMode="auto">
            <a:xfrm>
              <a:off x="11296505" y="5973969"/>
              <a:ext cx="355449" cy="556834"/>
            </a:xfrm>
            <a:custGeom>
              <a:avLst/>
              <a:gdLst>
                <a:gd name="T0" fmla="*/ 209 w 1425"/>
                <a:gd name="T1" fmla="*/ 1606 h 2183"/>
                <a:gd name="T2" fmla="*/ 735 w 1425"/>
                <a:gd name="T3" fmla="*/ 1829 h 2183"/>
                <a:gd name="T4" fmla="*/ 1041 w 1425"/>
                <a:gd name="T5" fmla="*/ 1573 h 2183"/>
                <a:gd name="T6" fmla="*/ 45 w 1425"/>
                <a:gd name="T7" fmla="*/ 613 h 2183"/>
                <a:gd name="T8" fmla="*/ 753 w 1425"/>
                <a:gd name="T9" fmla="*/ 0 h 2183"/>
                <a:gd name="T10" fmla="*/ 1383 w 1425"/>
                <a:gd name="T11" fmla="*/ 226 h 2183"/>
                <a:gd name="T12" fmla="*/ 1217 w 1425"/>
                <a:gd name="T13" fmla="*/ 539 h 2183"/>
                <a:gd name="T14" fmla="*/ 750 w 1425"/>
                <a:gd name="T15" fmla="*/ 354 h 2183"/>
                <a:gd name="T16" fmla="*/ 432 w 1425"/>
                <a:gd name="T17" fmla="*/ 607 h 2183"/>
                <a:gd name="T18" fmla="*/ 1425 w 1425"/>
                <a:gd name="T19" fmla="*/ 1565 h 2183"/>
                <a:gd name="T20" fmla="*/ 729 w 1425"/>
                <a:gd name="T21" fmla="*/ 2183 h 2183"/>
                <a:gd name="T22" fmla="*/ 0 w 1425"/>
                <a:gd name="T23" fmla="*/ 1895 h 2183"/>
                <a:gd name="T24" fmla="*/ 209 w 1425"/>
                <a:gd name="T25" fmla="*/ 1606 h 2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5" h="2183">
                  <a:moveTo>
                    <a:pt x="209" y="1606"/>
                  </a:moveTo>
                  <a:cubicBezTo>
                    <a:pt x="209" y="1606"/>
                    <a:pt x="438" y="1829"/>
                    <a:pt x="735" y="1829"/>
                  </a:cubicBezTo>
                  <a:cubicBezTo>
                    <a:pt x="895" y="1829"/>
                    <a:pt x="1041" y="1746"/>
                    <a:pt x="1041" y="1573"/>
                  </a:cubicBezTo>
                  <a:cubicBezTo>
                    <a:pt x="1041" y="1196"/>
                    <a:pt x="45" y="1261"/>
                    <a:pt x="45" y="613"/>
                  </a:cubicBezTo>
                  <a:cubicBezTo>
                    <a:pt x="45" y="262"/>
                    <a:pt x="348" y="0"/>
                    <a:pt x="753" y="0"/>
                  </a:cubicBezTo>
                  <a:cubicBezTo>
                    <a:pt x="1169" y="0"/>
                    <a:pt x="1383" y="226"/>
                    <a:pt x="1383" y="226"/>
                  </a:cubicBezTo>
                  <a:lnTo>
                    <a:pt x="1217" y="539"/>
                  </a:lnTo>
                  <a:cubicBezTo>
                    <a:pt x="1217" y="539"/>
                    <a:pt x="1014" y="354"/>
                    <a:pt x="750" y="354"/>
                  </a:cubicBezTo>
                  <a:cubicBezTo>
                    <a:pt x="571" y="354"/>
                    <a:pt x="432" y="458"/>
                    <a:pt x="432" y="607"/>
                  </a:cubicBezTo>
                  <a:cubicBezTo>
                    <a:pt x="432" y="982"/>
                    <a:pt x="1425" y="889"/>
                    <a:pt x="1425" y="1565"/>
                  </a:cubicBezTo>
                  <a:cubicBezTo>
                    <a:pt x="1425" y="1901"/>
                    <a:pt x="1169" y="2183"/>
                    <a:pt x="729" y="2183"/>
                  </a:cubicBezTo>
                  <a:cubicBezTo>
                    <a:pt x="259" y="2183"/>
                    <a:pt x="0" y="1895"/>
                    <a:pt x="0" y="1895"/>
                  </a:cubicBezTo>
                  <a:lnTo>
                    <a:pt x="209" y="160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NZ"/>
            </a:p>
          </p:txBody>
        </p:sp>
      </p:grpSp>
      <p:sp>
        <p:nvSpPr>
          <p:cNvPr id="18" name="Text Placeholder 17"/>
          <p:cNvSpPr>
            <a:spLocks noGrp="1"/>
          </p:cNvSpPr>
          <p:nvPr>
            <p:ph type="body" sz="quarter" idx="13"/>
          </p:nvPr>
        </p:nvSpPr>
        <p:spPr>
          <a:xfrm>
            <a:off x="958850" y="942975"/>
            <a:ext cx="10452100" cy="571500"/>
          </a:xfrm>
        </p:spPr>
        <p:txBody>
          <a:bodyPr>
            <a:noAutofit/>
          </a:bodyPr>
          <a:lstStyle>
            <a:lvl1pPr marL="0" indent="0">
              <a:buNone/>
              <a:defRPr>
                <a:latin typeface="+mj-lt"/>
              </a:defRPr>
            </a:lvl1pPr>
            <a:lvl2pPr marL="0" indent="0">
              <a:buNone/>
              <a:defRPr>
                <a:latin typeface="+mj-lt"/>
              </a:defRPr>
            </a:lvl2pPr>
            <a:lvl3pPr marL="0" indent="0">
              <a:buNone/>
              <a:defRPr>
                <a:latin typeface="+mj-lt"/>
              </a:defRPr>
            </a:lvl3pPr>
            <a:lvl4pPr marL="0" indent="0">
              <a:buNone/>
              <a:defRPr>
                <a:latin typeface="+mj-lt"/>
              </a:defRPr>
            </a:lvl4pPr>
            <a:lvl5pPr marL="0" indent="0">
              <a:buNone/>
              <a:defRPr>
                <a:latin typeface="+mj-lt"/>
              </a:defRPr>
            </a:lvl5pPr>
          </a:lstStyle>
          <a:p>
            <a:pPr lvl="0"/>
            <a:r>
              <a:rPr lang="en-US" dirty="0"/>
              <a:t>Click to edit Master text styles</a:t>
            </a:r>
            <a:endParaRPr lang="en-NZ" dirty="0"/>
          </a:p>
        </p:txBody>
      </p:sp>
    </p:spTree>
    <p:extLst>
      <p:ext uri="{BB962C8B-B14F-4D97-AF65-F5344CB8AC3E}">
        <p14:creationId xmlns:p14="http://schemas.microsoft.com/office/powerpoint/2010/main" val="34110131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BD17FF-BB3C-4E4C-970D-016F0958EDFB}" type="datetime3">
              <a:rPr lang="en-NZ" smtClean="0"/>
              <a:t>6 October 2021</a:t>
            </a:fld>
            <a:endParaRPr lang="en-N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NZ"/>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C2B030-62FB-4062-B729-61EA60487439}" type="slidenum">
              <a:rPr lang="en-NZ" smtClean="0"/>
              <a:t>‹#›</a:t>
            </a:fld>
            <a:endParaRPr lang="en-NZ"/>
          </a:p>
        </p:txBody>
      </p:sp>
    </p:spTree>
    <p:extLst>
      <p:ext uri="{BB962C8B-B14F-4D97-AF65-F5344CB8AC3E}">
        <p14:creationId xmlns:p14="http://schemas.microsoft.com/office/powerpoint/2010/main" val="3189258471"/>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0" r:id="rId4"/>
    <p:sldLayoutId id="2147483651" r:id="rId5"/>
    <p:sldLayoutId id="2147483660" r:id="rId6"/>
    <p:sldLayoutId id="2147483661" r:id="rId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fld id="{1F0AD8CF-B526-40C3-BCCD-F4258B586EC0}" type="datetime3">
              <a:rPr lang="en-NZ" smtClean="0"/>
              <a:t>6 October 2021</a:t>
            </a:fld>
            <a:endParaRPr lang="en-NZ" dirty="0"/>
          </a:p>
        </p:txBody>
      </p:sp>
      <p:sp>
        <p:nvSpPr>
          <p:cNvPr id="18" name="Footer Placeholder 17"/>
          <p:cNvSpPr>
            <a:spLocks noGrp="1"/>
          </p:cNvSpPr>
          <p:nvPr>
            <p:ph type="ftr" sz="quarter" idx="11"/>
          </p:nvPr>
        </p:nvSpPr>
        <p:spPr>
          <a:xfrm>
            <a:off x="413993" y="6193410"/>
            <a:ext cx="4651066" cy="270006"/>
          </a:xfrm>
        </p:spPr>
        <p:txBody>
          <a:bodyPr/>
          <a:lstStyle/>
          <a:p>
            <a:r>
              <a:rPr lang="en-US" dirty="0"/>
              <a:t>Poles!</a:t>
            </a:r>
          </a:p>
        </p:txBody>
      </p:sp>
    </p:spTree>
    <p:extLst>
      <p:ext uri="{BB962C8B-B14F-4D97-AF65-F5344CB8AC3E}">
        <p14:creationId xmlns:p14="http://schemas.microsoft.com/office/powerpoint/2010/main" val="4191962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7D3DA0-26A8-40EE-A429-EEF12E4B2CFE}"/>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264FF465-3006-4412-AE5E-AC93354BD9E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F3400698-9B44-49A4-9F03-8899BD133613}"/>
              </a:ext>
            </a:extLst>
          </p:cNvPr>
          <p:cNvSpPr>
            <a:spLocks noGrp="1"/>
          </p:cNvSpPr>
          <p:nvPr>
            <p:ph type="sldNum" sz="quarter" idx="12"/>
          </p:nvPr>
        </p:nvSpPr>
        <p:spPr/>
        <p:txBody>
          <a:bodyPr/>
          <a:lstStyle/>
          <a:p>
            <a:fld id="{41C2B030-62FB-4062-B729-61EA60487439}" type="slidenum">
              <a:rPr lang="en-NZ" smtClean="0"/>
              <a:pPr/>
              <a:t>10</a:t>
            </a:fld>
            <a:endParaRPr lang="en-NZ" dirty="0"/>
          </a:p>
        </p:txBody>
      </p:sp>
      <p:sp>
        <p:nvSpPr>
          <p:cNvPr id="6" name="Text Placeholder 5">
            <a:extLst>
              <a:ext uri="{FF2B5EF4-FFF2-40B4-BE49-F238E27FC236}">
                <a16:creationId xmlns:a16="http://schemas.microsoft.com/office/drawing/2014/main" id="{D49229C8-5363-4C87-9B02-4AA472C14CFB}"/>
              </a:ext>
            </a:extLst>
          </p:cNvPr>
          <p:cNvSpPr>
            <a:spLocks noGrp="1"/>
          </p:cNvSpPr>
          <p:nvPr>
            <p:ph type="body" sz="quarter" idx="13"/>
          </p:nvPr>
        </p:nvSpPr>
        <p:spPr>
          <a:xfrm>
            <a:off x="958850" y="113194"/>
            <a:ext cx="10452100" cy="285750"/>
          </a:xfrm>
        </p:spPr>
        <p:txBody>
          <a:bodyPr/>
          <a:lstStyle/>
          <a:p>
            <a:r>
              <a:rPr lang="en-NZ" sz="1600" dirty="0"/>
              <a:t>Pole Inspections Table Columns Stats</a:t>
            </a:r>
          </a:p>
        </p:txBody>
      </p:sp>
      <p:pic>
        <p:nvPicPr>
          <p:cNvPr id="8" name="Content Placeholder 7">
            <a:extLst>
              <a:ext uri="{FF2B5EF4-FFF2-40B4-BE49-F238E27FC236}">
                <a16:creationId xmlns:a16="http://schemas.microsoft.com/office/drawing/2014/main" id="{8BF7D4D9-166E-4324-AEA5-097DECE7159F}"/>
              </a:ext>
            </a:extLst>
          </p:cNvPr>
          <p:cNvPicPr>
            <a:picLocks noGrp="1" noChangeAspect="1"/>
          </p:cNvPicPr>
          <p:nvPr>
            <p:ph sz="quarter" idx="16"/>
          </p:nvPr>
        </p:nvPicPr>
        <p:blipFill>
          <a:blip r:embed="rId2"/>
          <a:stretch>
            <a:fillRect/>
          </a:stretch>
        </p:blipFill>
        <p:spPr>
          <a:xfrm>
            <a:off x="242046" y="398945"/>
            <a:ext cx="11797553" cy="5508796"/>
          </a:xfrm>
          <a:prstGeom prst="rect">
            <a:avLst/>
          </a:prstGeom>
        </p:spPr>
      </p:pic>
    </p:spTree>
    <p:extLst>
      <p:ext uri="{BB962C8B-B14F-4D97-AF65-F5344CB8AC3E}">
        <p14:creationId xmlns:p14="http://schemas.microsoft.com/office/powerpoint/2010/main" val="2766793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7D3DA0-26A8-40EE-A429-EEF12E4B2CFE}"/>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264FF465-3006-4412-AE5E-AC93354BD9E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F3400698-9B44-49A4-9F03-8899BD133613}"/>
              </a:ext>
            </a:extLst>
          </p:cNvPr>
          <p:cNvSpPr>
            <a:spLocks noGrp="1"/>
          </p:cNvSpPr>
          <p:nvPr>
            <p:ph type="sldNum" sz="quarter" idx="12"/>
          </p:nvPr>
        </p:nvSpPr>
        <p:spPr/>
        <p:txBody>
          <a:bodyPr/>
          <a:lstStyle/>
          <a:p>
            <a:fld id="{41C2B030-62FB-4062-B729-61EA60487439}" type="slidenum">
              <a:rPr lang="en-NZ" smtClean="0"/>
              <a:pPr/>
              <a:t>11</a:t>
            </a:fld>
            <a:endParaRPr lang="en-NZ" dirty="0"/>
          </a:p>
        </p:txBody>
      </p:sp>
      <p:sp>
        <p:nvSpPr>
          <p:cNvPr id="6" name="Text Placeholder 5">
            <a:extLst>
              <a:ext uri="{FF2B5EF4-FFF2-40B4-BE49-F238E27FC236}">
                <a16:creationId xmlns:a16="http://schemas.microsoft.com/office/drawing/2014/main" id="{D49229C8-5363-4C87-9B02-4AA472C14CFB}"/>
              </a:ext>
            </a:extLst>
          </p:cNvPr>
          <p:cNvSpPr>
            <a:spLocks noGrp="1"/>
          </p:cNvSpPr>
          <p:nvPr>
            <p:ph type="body" sz="quarter" idx="13"/>
          </p:nvPr>
        </p:nvSpPr>
        <p:spPr>
          <a:xfrm>
            <a:off x="958850" y="140088"/>
            <a:ext cx="10452100" cy="285750"/>
          </a:xfrm>
        </p:spPr>
        <p:txBody>
          <a:bodyPr/>
          <a:lstStyle/>
          <a:p>
            <a:r>
              <a:rPr lang="en-NZ" sz="1600" dirty="0" err="1"/>
              <a:t>Vonaq</a:t>
            </a:r>
            <a:r>
              <a:rPr lang="en-NZ" sz="1600" dirty="0"/>
              <a:t> Tests Table Columns Stats (page 1)</a:t>
            </a:r>
          </a:p>
        </p:txBody>
      </p:sp>
      <p:sp>
        <p:nvSpPr>
          <p:cNvPr id="7" name="Content Placeholder 6">
            <a:extLst>
              <a:ext uri="{FF2B5EF4-FFF2-40B4-BE49-F238E27FC236}">
                <a16:creationId xmlns:a16="http://schemas.microsoft.com/office/drawing/2014/main" id="{F09BC268-3748-4811-BC91-C8227A97F31E}"/>
              </a:ext>
            </a:extLst>
          </p:cNvPr>
          <p:cNvSpPr>
            <a:spLocks noGrp="1"/>
          </p:cNvSpPr>
          <p:nvPr>
            <p:ph sz="quarter" idx="16"/>
          </p:nvPr>
        </p:nvSpPr>
        <p:spPr/>
        <p:txBody>
          <a:bodyPr/>
          <a:lstStyle/>
          <a:p>
            <a:endParaRPr lang="en-NZ" dirty="0"/>
          </a:p>
        </p:txBody>
      </p:sp>
      <p:pic>
        <p:nvPicPr>
          <p:cNvPr id="10" name="Picture 9">
            <a:extLst>
              <a:ext uri="{FF2B5EF4-FFF2-40B4-BE49-F238E27FC236}">
                <a16:creationId xmlns:a16="http://schemas.microsoft.com/office/drawing/2014/main" id="{A0728CC5-78EC-446D-B86C-ABA45B8C5D38}"/>
              </a:ext>
            </a:extLst>
          </p:cNvPr>
          <p:cNvPicPr>
            <a:picLocks noChangeAspect="1"/>
          </p:cNvPicPr>
          <p:nvPr/>
        </p:nvPicPr>
        <p:blipFill>
          <a:blip r:embed="rId2"/>
          <a:stretch>
            <a:fillRect/>
          </a:stretch>
        </p:blipFill>
        <p:spPr>
          <a:xfrm>
            <a:off x="877501" y="510988"/>
            <a:ext cx="10436997" cy="5432612"/>
          </a:xfrm>
          <a:prstGeom prst="rect">
            <a:avLst/>
          </a:prstGeom>
        </p:spPr>
      </p:pic>
    </p:spTree>
    <p:extLst>
      <p:ext uri="{BB962C8B-B14F-4D97-AF65-F5344CB8AC3E}">
        <p14:creationId xmlns:p14="http://schemas.microsoft.com/office/powerpoint/2010/main" val="549508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7D3DA0-26A8-40EE-A429-EEF12E4B2CFE}"/>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264FF465-3006-4412-AE5E-AC93354BD9E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F3400698-9B44-49A4-9F03-8899BD133613}"/>
              </a:ext>
            </a:extLst>
          </p:cNvPr>
          <p:cNvSpPr>
            <a:spLocks noGrp="1"/>
          </p:cNvSpPr>
          <p:nvPr>
            <p:ph type="sldNum" sz="quarter" idx="12"/>
          </p:nvPr>
        </p:nvSpPr>
        <p:spPr/>
        <p:txBody>
          <a:bodyPr/>
          <a:lstStyle/>
          <a:p>
            <a:fld id="{41C2B030-62FB-4062-B729-61EA60487439}" type="slidenum">
              <a:rPr lang="en-NZ" smtClean="0"/>
              <a:pPr/>
              <a:t>12</a:t>
            </a:fld>
            <a:endParaRPr lang="en-NZ" dirty="0"/>
          </a:p>
        </p:txBody>
      </p:sp>
      <p:sp>
        <p:nvSpPr>
          <p:cNvPr id="6" name="Text Placeholder 5">
            <a:extLst>
              <a:ext uri="{FF2B5EF4-FFF2-40B4-BE49-F238E27FC236}">
                <a16:creationId xmlns:a16="http://schemas.microsoft.com/office/drawing/2014/main" id="{D49229C8-5363-4C87-9B02-4AA472C14CFB}"/>
              </a:ext>
            </a:extLst>
          </p:cNvPr>
          <p:cNvSpPr>
            <a:spLocks noGrp="1"/>
          </p:cNvSpPr>
          <p:nvPr>
            <p:ph type="body" sz="quarter" idx="13"/>
          </p:nvPr>
        </p:nvSpPr>
        <p:spPr>
          <a:xfrm>
            <a:off x="958850" y="140088"/>
            <a:ext cx="10452100" cy="285750"/>
          </a:xfrm>
        </p:spPr>
        <p:txBody>
          <a:bodyPr/>
          <a:lstStyle/>
          <a:p>
            <a:r>
              <a:rPr lang="en-NZ" sz="1600" dirty="0" err="1"/>
              <a:t>Vonaq</a:t>
            </a:r>
            <a:r>
              <a:rPr lang="en-NZ" sz="1600" dirty="0"/>
              <a:t> Tests Table Columns Stats (page 2)</a:t>
            </a:r>
          </a:p>
        </p:txBody>
      </p:sp>
      <p:sp>
        <p:nvSpPr>
          <p:cNvPr id="7" name="Content Placeholder 6">
            <a:extLst>
              <a:ext uri="{FF2B5EF4-FFF2-40B4-BE49-F238E27FC236}">
                <a16:creationId xmlns:a16="http://schemas.microsoft.com/office/drawing/2014/main" id="{F09BC268-3748-4811-BC91-C8227A97F31E}"/>
              </a:ext>
            </a:extLst>
          </p:cNvPr>
          <p:cNvSpPr>
            <a:spLocks noGrp="1"/>
          </p:cNvSpPr>
          <p:nvPr>
            <p:ph sz="quarter" idx="16"/>
          </p:nvPr>
        </p:nvSpPr>
        <p:spPr/>
        <p:txBody>
          <a:bodyPr/>
          <a:lstStyle/>
          <a:p>
            <a:endParaRPr lang="en-NZ" dirty="0"/>
          </a:p>
        </p:txBody>
      </p:sp>
      <p:pic>
        <p:nvPicPr>
          <p:cNvPr id="2" name="Picture 1">
            <a:extLst>
              <a:ext uri="{FF2B5EF4-FFF2-40B4-BE49-F238E27FC236}">
                <a16:creationId xmlns:a16="http://schemas.microsoft.com/office/drawing/2014/main" id="{75BE5ED6-703F-42CF-93A1-3188992A602D}"/>
              </a:ext>
            </a:extLst>
          </p:cNvPr>
          <p:cNvPicPr>
            <a:picLocks noChangeAspect="1"/>
          </p:cNvPicPr>
          <p:nvPr/>
        </p:nvPicPr>
        <p:blipFill>
          <a:blip r:embed="rId2"/>
          <a:stretch>
            <a:fillRect/>
          </a:stretch>
        </p:blipFill>
        <p:spPr>
          <a:xfrm>
            <a:off x="958760" y="510988"/>
            <a:ext cx="9139157" cy="5330682"/>
          </a:xfrm>
          <a:prstGeom prst="rect">
            <a:avLst/>
          </a:prstGeom>
        </p:spPr>
      </p:pic>
    </p:spTree>
    <p:extLst>
      <p:ext uri="{BB962C8B-B14F-4D97-AF65-F5344CB8AC3E}">
        <p14:creationId xmlns:p14="http://schemas.microsoft.com/office/powerpoint/2010/main" val="22100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CBD42E-5F5A-4A2B-B5F1-A04AF23BCF2B}"/>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ACB804DF-9391-4CAE-AA3E-22C61C48270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6C39F881-1B94-44A6-9395-3D05A29E4EC1}"/>
              </a:ext>
            </a:extLst>
          </p:cNvPr>
          <p:cNvSpPr>
            <a:spLocks noGrp="1"/>
          </p:cNvSpPr>
          <p:nvPr>
            <p:ph type="sldNum" sz="quarter" idx="12"/>
          </p:nvPr>
        </p:nvSpPr>
        <p:spPr/>
        <p:txBody>
          <a:bodyPr/>
          <a:lstStyle/>
          <a:p>
            <a:fld id="{41C2B030-62FB-4062-B729-61EA60487439}" type="slidenum">
              <a:rPr lang="en-NZ" smtClean="0"/>
              <a:pPr/>
              <a:t>13</a:t>
            </a:fld>
            <a:endParaRPr lang="en-NZ" dirty="0"/>
          </a:p>
        </p:txBody>
      </p:sp>
      <p:sp>
        <p:nvSpPr>
          <p:cNvPr id="6" name="Text Placeholder 5">
            <a:extLst>
              <a:ext uri="{FF2B5EF4-FFF2-40B4-BE49-F238E27FC236}">
                <a16:creationId xmlns:a16="http://schemas.microsoft.com/office/drawing/2014/main" id="{ABC816FF-F0EC-4725-838B-3261F512B66B}"/>
              </a:ext>
            </a:extLst>
          </p:cNvPr>
          <p:cNvSpPr>
            <a:spLocks noGrp="1"/>
          </p:cNvSpPr>
          <p:nvPr>
            <p:ph type="body" sz="quarter" idx="13"/>
          </p:nvPr>
        </p:nvSpPr>
        <p:spPr>
          <a:xfrm>
            <a:off x="997382" y="365587"/>
            <a:ext cx="10452100" cy="847666"/>
          </a:xfrm>
        </p:spPr>
        <p:txBody>
          <a:bodyPr/>
          <a:lstStyle/>
          <a:p>
            <a:r>
              <a:rPr lang="en-NZ" sz="2000" dirty="0"/>
              <a:t>Analysis of Poles Inspection data with </a:t>
            </a:r>
            <a:r>
              <a:rPr lang="en-NZ" sz="2000" i="1" dirty="0"/>
              <a:t>all</a:t>
            </a:r>
            <a:r>
              <a:rPr lang="en-NZ" sz="2000" dirty="0"/>
              <a:t> non-null entries</a:t>
            </a:r>
          </a:p>
        </p:txBody>
      </p:sp>
      <p:sp>
        <p:nvSpPr>
          <p:cNvPr id="15" name="Content Placeholder 14">
            <a:extLst>
              <a:ext uri="{FF2B5EF4-FFF2-40B4-BE49-F238E27FC236}">
                <a16:creationId xmlns:a16="http://schemas.microsoft.com/office/drawing/2014/main" id="{CFD5DF77-896E-4FBB-96F0-7B5F3B53F554}"/>
              </a:ext>
            </a:extLst>
          </p:cNvPr>
          <p:cNvSpPr>
            <a:spLocks noGrp="1"/>
          </p:cNvSpPr>
          <p:nvPr>
            <p:ph sz="quarter" idx="16"/>
          </p:nvPr>
        </p:nvSpPr>
        <p:spPr>
          <a:xfrm>
            <a:off x="650240" y="1634490"/>
            <a:ext cx="2743200" cy="1577340"/>
          </a:xfrm>
        </p:spPr>
        <p:txBody>
          <a:bodyPr>
            <a:normAutofit fontScale="47500" lnSpcReduction="20000"/>
          </a:bodyPr>
          <a:lstStyle/>
          <a:p>
            <a:r>
              <a:rPr lang="en-NZ" b="1" u="sng" dirty="0"/>
              <a:t> 4 target clusters on “Yellow” visual inspections only</a:t>
            </a:r>
          </a:p>
          <a:p>
            <a:endParaRPr lang="en-NZ" b="1" u="sng" dirty="0"/>
          </a:p>
          <a:p>
            <a:r>
              <a:rPr lang="en-NZ" b="1" u="sng" dirty="0"/>
              <a:t>Cluster Sizes</a:t>
            </a:r>
          </a:p>
          <a:p>
            <a:r>
              <a:rPr lang="en-NZ" dirty="0"/>
              <a:t>Cluster 0: 11722 cases</a:t>
            </a:r>
          </a:p>
          <a:p>
            <a:r>
              <a:rPr lang="en-NZ" dirty="0"/>
              <a:t>Cluster 1: 2080 cases</a:t>
            </a:r>
          </a:p>
          <a:p>
            <a:r>
              <a:rPr lang="en-NZ" dirty="0"/>
              <a:t>Cluster 2: 5007 cases</a:t>
            </a:r>
          </a:p>
          <a:p>
            <a:r>
              <a:rPr lang="en-NZ" dirty="0"/>
              <a:t>Cluster 3: 7595 cases</a:t>
            </a:r>
          </a:p>
          <a:p>
            <a:r>
              <a:rPr lang="en-NZ" b="1" dirty="0">
                <a:solidFill>
                  <a:srgbClr val="0070C0"/>
                </a:solidFill>
              </a:rPr>
              <a:t>Probably too many clusters</a:t>
            </a:r>
          </a:p>
        </p:txBody>
      </p:sp>
      <p:sp>
        <p:nvSpPr>
          <p:cNvPr id="20" name="Content Placeholder 14">
            <a:extLst>
              <a:ext uri="{FF2B5EF4-FFF2-40B4-BE49-F238E27FC236}">
                <a16:creationId xmlns:a16="http://schemas.microsoft.com/office/drawing/2014/main" id="{D9E6C478-E2FB-45D0-B987-24D5DB3E27A2}"/>
              </a:ext>
            </a:extLst>
          </p:cNvPr>
          <p:cNvSpPr txBox="1">
            <a:spLocks/>
          </p:cNvSpPr>
          <p:nvPr/>
        </p:nvSpPr>
        <p:spPr>
          <a:xfrm>
            <a:off x="3313429" y="1634489"/>
            <a:ext cx="1957817" cy="1271367"/>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2 target clusters on “Yellow” visual inspections only</a:t>
            </a:r>
          </a:p>
          <a:p>
            <a:endParaRPr lang="en-NZ" b="1" u="sng" dirty="0"/>
          </a:p>
          <a:p>
            <a:r>
              <a:rPr lang="en-NZ" b="1" u="sng" dirty="0"/>
              <a:t>Cluster Sizes</a:t>
            </a:r>
          </a:p>
          <a:p>
            <a:r>
              <a:rPr lang="en-NZ" dirty="0"/>
              <a:t>Cluster 0: 21276 cases</a:t>
            </a:r>
          </a:p>
          <a:p>
            <a:r>
              <a:rPr lang="en-NZ" dirty="0"/>
              <a:t>Cluster 1: 5128 cases</a:t>
            </a:r>
          </a:p>
        </p:txBody>
      </p:sp>
      <p:sp>
        <p:nvSpPr>
          <p:cNvPr id="21" name="Content Placeholder 14">
            <a:extLst>
              <a:ext uri="{FF2B5EF4-FFF2-40B4-BE49-F238E27FC236}">
                <a16:creationId xmlns:a16="http://schemas.microsoft.com/office/drawing/2014/main" id="{F93FF52D-5459-414F-A8C6-2D78311E480F}"/>
              </a:ext>
            </a:extLst>
          </p:cNvPr>
          <p:cNvSpPr txBox="1">
            <a:spLocks/>
          </p:cNvSpPr>
          <p:nvPr/>
        </p:nvSpPr>
        <p:spPr>
          <a:xfrm>
            <a:off x="5732146" y="1568547"/>
            <a:ext cx="2510791" cy="1493014"/>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3 target clusters on “Red” and “Yellow” visual inspections only</a:t>
            </a:r>
          </a:p>
          <a:p>
            <a:endParaRPr lang="en-NZ" b="1" u="sng" dirty="0"/>
          </a:p>
          <a:p>
            <a:r>
              <a:rPr lang="en-NZ" b="1" u="sng" dirty="0"/>
              <a:t>Cluster Sizes</a:t>
            </a:r>
          </a:p>
          <a:p>
            <a:r>
              <a:rPr lang="en-NZ" dirty="0"/>
              <a:t>Cluster 0: 9440 cases</a:t>
            </a:r>
          </a:p>
          <a:p>
            <a:r>
              <a:rPr lang="en-NZ" dirty="0"/>
              <a:t>Cluster 1: 16982 cases</a:t>
            </a:r>
          </a:p>
          <a:p>
            <a:r>
              <a:rPr lang="en-NZ" dirty="0"/>
              <a:t>Cluster 2: 14265 cases</a:t>
            </a:r>
          </a:p>
          <a:p>
            <a:endParaRPr lang="en-NZ" dirty="0"/>
          </a:p>
        </p:txBody>
      </p:sp>
      <p:sp>
        <p:nvSpPr>
          <p:cNvPr id="22" name="Content Placeholder 14">
            <a:extLst>
              <a:ext uri="{FF2B5EF4-FFF2-40B4-BE49-F238E27FC236}">
                <a16:creationId xmlns:a16="http://schemas.microsoft.com/office/drawing/2014/main" id="{58E036CC-288F-4741-97C2-85DA71DC44F8}"/>
              </a:ext>
            </a:extLst>
          </p:cNvPr>
          <p:cNvSpPr txBox="1">
            <a:spLocks/>
          </p:cNvSpPr>
          <p:nvPr/>
        </p:nvSpPr>
        <p:spPr>
          <a:xfrm>
            <a:off x="8770623" y="1568547"/>
            <a:ext cx="2510791" cy="1493014"/>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3 target clusters on “Yellow” and “Green” visual inspections only</a:t>
            </a:r>
          </a:p>
          <a:p>
            <a:endParaRPr lang="en-NZ" b="1" u="sng" dirty="0"/>
          </a:p>
          <a:p>
            <a:r>
              <a:rPr lang="en-NZ" b="1" u="sng" dirty="0"/>
              <a:t>Cluster Sizes</a:t>
            </a:r>
          </a:p>
          <a:p>
            <a:r>
              <a:rPr lang="en-NZ" dirty="0"/>
              <a:t>Cluster 0: 32067 cases</a:t>
            </a:r>
          </a:p>
          <a:p>
            <a:r>
              <a:rPr lang="en-NZ" dirty="0"/>
              <a:t>Cluster 1: 30039 cases</a:t>
            </a:r>
          </a:p>
          <a:p>
            <a:r>
              <a:rPr lang="en-NZ" dirty="0"/>
              <a:t>Cluster 2: 31589 cases</a:t>
            </a:r>
          </a:p>
        </p:txBody>
      </p:sp>
      <p:sp>
        <p:nvSpPr>
          <p:cNvPr id="23" name="TextBox 22">
            <a:extLst>
              <a:ext uri="{FF2B5EF4-FFF2-40B4-BE49-F238E27FC236}">
                <a16:creationId xmlns:a16="http://schemas.microsoft.com/office/drawing/2014/main" id="{46B385B7-8E24-4ED2-BB97-9CC75D87DA90}"/>
              </a:ext>
            </a:extLst>
          </p:cNvPr>
          <p:cNvSpPr txBox="1"/>
          <p:nvPr/>
        </p:nvSpPr>
        <p:spPr>
          <a:xfrm>
            <a:off x="923041" y="969240"/>
            <a:ext cx="9066779" cy="430887"/>
          </a:xfrm>
          <a:prstGeom prst="rect">
            <a:avLst/>
          </a:prstGeom>
          <a:noFill/>
        </p:spPr>
        <p:txBody>
          <a:bodyPr wrap="square" rtlCol="0">
            <a:spAutoFit/>
          </a:bodyPr>
          <a:lstStyle/>
          <a:p>
            <a:r>
              <a:rPr lang="en-NZ" sz="1100" b="1" i="1" dirty="0">
                <a:solidFill>
                  <a:srgbClr val="FF0000"/>
                </a:solidFill>
              </a:rPr>
              <a:t>This limits our consideration of features only to those that show no nulls in the available data. Also considering only Softwood(new), </a:t>
            </a:r>
            <a:r>
              <a:rPr lang="en-NZ" sz="1100" b="1" i="1" dirty="0" err="1">
                <a:solidFill>
                  <a:srgbClr val="FF0000"/>
                </a:solidFill>
              </a:rPr>
              <a:t>Softwoord</a:t>
            </a:r>
            <a:r>
              <a:rPr lang="en-NZ" sz="1100" b="1" i="1" dirty="0">
                <a:solidFill>
                  <a:srgbClr val="FF0000"/>
                </a:solidFill>
              </a:rPr>
              <a:t> (old), and Hardwood</a:t>
            </a:r>
          </a:p>
        </p:txBody>
      </p:sp>
      <p:sp>
        <p:nvSpPr>
          <p:cNvPr id="24" name="Content Placeholder 14">
            <a:extLst>
              <a:ext uri="{FF2B5EF4-FFF2-40B4-BE49-F238E27FC236}">
                <a16:creationId xmlns:a16="http://schemas.microsoft.com/office/drawing/2014/main" id="{F6808A81-A373-430C-9F9C-8FA6989FF948}"/>
              </a:ext>
            </a:extLst>
          </p:cNvPr>
          <p:cNvSpPr txBox="1">
            <a:spLocks/>
          </p:cNvSpPr>
          <p:nvPr/>
        </p:nvSpPr>
        <p:spPr>
          <a:xfrm>
            <a:off x="1892300" y="3683114"/>
            <a:ext cx="3002279" cy="1782058"/>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6 target clusters on all visual inspections</a:t>
            </a:r>
          </a:p>
          <a:p>
            <a:endParaRPr lang="en-NZ" b="1" u="sng" dirty="0"/>
          </a:p>
          <a:p>
            <a:r>
              <a:rPr lang="en-NZ" b="1" u="sng" dirty="0"/>
              <a:t>Cluster Sizes</a:t>
            </a:r>
          </a:p>
          <a:p>
            <a:r>
              <a:rPr lang="en-NZ" dirty="0"/>
              <a:t>Cluster 0: 19701 cases</a:t>
            </a:r>
          </a:p>
          <a:p>
            <a:r>
              <a:rPr lang="en-NZ" dirty="0"/>
              <a:t>Cluster 1: 21061 cases</a:t>
            </a:r>
          </a:p>
          <a:p>
            <a:r>
              <a:rPr lang="en-NZ" dirty="0"/>
              <a:t>Cluster 2: 9231 cases</a:t>
            </a:r>
          </a:p>
          <a:p>
            <a:r>
              <a:rPr lang="en-NZ" dirty="0"/>
              <a:t>Cluster 3: 16042 cases</a:t>
            </a:r>
          </a:p>
          <a:p>
            <a:r>
              <a:rPr lang="en-NZ" dirty="0"/>
              <a:t>Cluster 4: 12275 cases</a:t>
            </a:r>
          </a:p>
          <a:p>
            <a:r>
              <a:rPr lang="en-NZ" dirty="0"/>
              <a:t>Cluster 5: 29668 cases</a:t>
            </a:r>
          </a:p>
        </p:txBody>
      </p:sp>
      <p:sp>
        <p:nvSpPr>
          <p:cNvPr id="8" name="Rectangle 3">
            <a:extLst>
              <a:ext uri="{FF2B5EF4-FFF2-40B4-BE49-F238E27FC236}">
                <a16:creationId xmlns:a16="http://schemas.microsoft.com/office/drawing/2014/main" id="{37673264-4FAE-40CE-A919-15D5AF49BB0A}"/>
              </a:ext>
            </a:extLst>
          </p:cNvPr>
          <p:cNvSpPr>
            <a:spLocks noChangeArrowheads="1"/>
          </p:cNvSpPr>
          <p:nvPr/>
        </p:nvSpPr>
        <p:spPr bwMode="auto">
          <a:xfrm>
            <a:off x="457200" y="5473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616F23D-1A48-42A0-A684-806E3E53CB6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Content Placeholder 14">
            <a:extLst>
              <a:ext uri="{FF2B5EF4-FFF2-40B4-BE49-F238E27FC236}">
                <a16:creationId xmlns:a16="http://schemas.microsoft.com/office/drawing/2014/main" id="{CA7895AD-F3BE-4587-BE9D-63A8A81066FE}"/>
              </a:ext>
            </a:extLst>
          </p:cNvPr>
          <p:cNvSpPr txBox="1">
            <a:spLocks/>
          </p:cNvSpPr>
          <p:nvPr/>
        </p:nvSpPr>
        <p:spPr>
          <a:xfrm>
            <a:off x="5702499" y="3671601"/>
            <a:ext cx="2645410" cy="1607666"/>
          </a:xfrm>
          <a:prstGeom prst="rect">
            <a:avLst/>
          </a:prstGeom>
        </p:spPr>
        <p:txBody>
          <a:bodyPr vert="horz" lIns="91440" tIns="45720" rIns="91440" bIns="45720" rtlCol="0">
            <a:normAutofit fontScale="625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4 target clusters on all visual inspections</a:t>
            </a:r>
          </a:p>
          <a:p>
            <a:endParaRPr lang="en-NZ" b="1" u="sng" dirty="0"/>
          </a:p>
          <a:p>
            <a:r>
              <a:rPr lang="en-NZ" b="1" u="sng" dirty="0"/>
              <a:t>Cluster Sizes</a:t>
            </a:r>
          </a:p>
          <a:p>
            <a:r>
              <a:rPr lang="en-NZ" dirty="0"/>
              <a:t>Cluster 0: 32427 cases</a:t>
            </a:r>
          </a:p>
          <a:p>
            <a:r>
              <a:rPr lang="en-NZ" dirty="0"/>
              <a:t>Cluster 1: 13693 cases</a:t>
            </a:r>
          </a:p>
          <a:p>
            <a:r>
              <a:rPr lang="en-NZ" dirty="0"/>
              <a:t>Cluster 2: 31932 cases</a:t>
            </a:r>
          </a:p>
          <a:p>
            <a:r>
              <a:rPr lang="en-NZ" dirty="0"/>
              <a:t>Cluster 3: 29926 cases</a:t>
            </a:r>
          </a:p>
        </p:txBody>
      </p:sp>
      <p:sp>
        <p:nvSpPr>
          <p:cNvPr id="2" name="Rectangle 1">
            <a:extLst>
              <a:ext uri="{FF2B5EF4-FFF2-40B4-BE49-F238E27FC236}">
                <a16:creationId xmlns:a16="http://schemas.microsoft.com/office/drawing/2014/main" id="{84C9A418-0BEF-4E56-8A29-D9D0A9871FEB}"/>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11722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32756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14</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a:t>Pole Inspection data (Yellow 4 clusters) most important features distinguishing each cluster</a:t>
            </a:r>
          </a:p>
        </p:txBody>
      </p:sp>
      <p:pic>
        <p:nvPicPr>
          <p:cNvPr id="7" name="Picture 6">
            <a:extLst>
              <a:ext uri="{FF2B5EF4-FFF2-40B4-BE49-F238E27FC236}">
                <a16:creationId xmlns:a16="http://schemas.microsoft.com/office/drawing/2014/main" id="{E94E067B-0E9B-4FB7-B419-29593D90778C}"/>
              </a:ext>
            </a:extLst>
          </p:cNvPr>
          <p:cNvPicPr>
            <a:picLocks noChangeAspect="1"/>
          </p:cNvPicPr>
          <p:nvPr/>
        </p:nvPicPr>
        <p:blipFill>
          <a:blip r:embed="rId2"/>
          <a:stretch>
            <a:fillRect/>
          </a:stretch>
        </p:blipFill>
        <p:spPr>
          <a:xfrm>
            <a:off x="472494" y="1305750"/>
            <a:ext cx="3322973" cy="2123250"/>
          </a:xfrm>
          <a:prstGeom prst="rect">
            <a:avLst/>
          </a:prstGeom>
        </p:spPr>
      </p:pic>
      <p:pic>
        <p:nvPicPr>
          <p:cNvPr id="10" name="Picture 9">
            <a:extLst>
              <a:ext uri="{FF2B5EF4-FFF2-40B4-BE49-F238E27FC236}">
                <a16:creationId xmlns:a16="http://schemas.microsoft.com/office/drawing/2014/main" id="{8473245E-E5A4-4C4A-B028-FA39972D8C21}"/>
              </a:ext>
            </a:extLst>
          </p:cNvPr>
          <p:cNvPicPr>
            <a:picLocks noChangeAspect="1"/>
          </p:cNvPicPr>
          <p:nvPr/>
        </p:nvPicPr>
        <p:blipFill>
          <a:blip r:embed="rId3"/>
          <a:stretch>
            <a:fillRect/>
          </a:stretch>
        </p:blipFill>
        <p:spPr>
          <a:xfrm>
            <a:off x="2133980" y="3799650"/>
            <a:ext cx="3676650" cy="1752600"/>
          </a:xfrm>
          <a:prstGeom prst="rect">
            <a:avLst/>
          </a:prstGeom>
        </p:spPr>
      </p:pic>
      <p:pic>
        <p:nvPicPr>
          <p:cNvPr id="14" name="Picture 13">
            <a:extLst>
              <a:ext uri="{FF2B5EF4-FFF2-40B4-BE49-F238E27FC236}">
                <a16:creationId xmlns:a16="http://schemas.microsoft.com/office/drawing/2014/main" id="{512F828F-5859-4F6F-9438-F8E0CF870180}"/>
              </a:ext>
            </a:extLst>
          </p:cNvPr>
          <p:cNvPicPr>
            <a:picLocks noChangeAspect="1"/>
          </p:cNvPicPr>
          <p:nvPr/>
        </p:nvPicPr>
        <p:blipFill>
          <a:blip r:embed="rId4"/>
          <a:stretch>
            <a:fillRect/>
          </a:stretch>
        </p:blipFill>
        <p:spPr>
          <a:xfrm>
            <a:off x="4746763" y="1271175"/>
            <a:ext cx="3695700" cy="2343150"/>
          </a:xfrm>
          <a:prstGeom prst="rect">
            <a:avLst/>
          </a:prstGeom>
        </p:spPr>
      </p:pic>
      <p:pic>
        <p:nvPicPr>
          <p:cNvPr id="17" name="Picture 16">
            <a:extLst>
              <a:ext uri="{FF2B5EF4-FFF2-40B4-BE49-F238E27FC236}">
                <a16:creationId xmlns:a16="http://schemas.microsoft.com/office/drawing/2014/main" id="{5FD61541-7F88-4C77-B9BF-41F6FF3C7B0D}"/>
              </a:ext>
            </a:extLst>
          </p:cNvPr>
          <p:cNvPicPr>
            <a:picLocks noChangeAspect="1"/>
          </p:cNvPicPr>
          <p:nvPr/>
        </p:nvPicPr>
        <p:blipFill>
          <a:blip r:embed="rId5"/>
          <a:stretch>
            <a:fillRect/>
          </a:stretch>
        </p:blipFill>
        <p:spPr>
          <a:xfrm>
            <a:off x="9051999" y="1056882"/>
            <a:ext cx="3140001" cy="4280575"/>
          </a:xfrm>
          <a:prstGeom prst="rect">
            <a:avLst/>
          </a:prstGeom>
        </p:spPr>
      </p:pic>
    </p:spTree>
    <p:extLst>
      <p:ext uri="{BB962C8B-B14F-4D97-AF65-F5344CB8AC3E}">
        <p14:creationId xmlns:p14="http://schemas.microsoft.com/office/powerpoint/2010/main" val="1515001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a:t>Pole Inspection Case 1-1 (Yellow 4 clusters) Cluster 0</a:t>
            </a:r>
            <a:endParaRPr lang="en-NZ" dirty="0"/>
          </a:p>
        </p:txBody>
      </p:sp>
      <p:pic>
        <p:nvPicPr>
          <p:cNvPr id="6" name="Picture 5" descr="Diagram&#10;&#10;Description automatically generated">
            <a:extLst>
              <a:ext uri="{FF2B5EF4-FFF2-40B4-BE49-F238E27FC236}">
                <a16:creationId xmlns:a16="http://schemas.microsoft.com/office/drawing/2014/main" id="{02ECEBAE-9F75-44B5-937C-4AC59C0630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098" y="783932"/>
            <a:ext cx="11223321" cy="5077379"/>
          </a:xfrm>
          <a:prstGeom prst="rect">
            <a:avLst/>
          </a:prstGeom>
        </p:spPr>
      </p:pic>
    </p:spTree>
    <p:extLst>
      <p:ext uri="{BB962C8B-B14F-4D97-AF65-F5344CB8AC3E}">
        <p14:creationId xmlns:p14="http://schemas.microsoft.com/office/powerpoint/2010/main" val="1435810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1-1 (Yellow 4 clusters) Cluster 1</a:t>
            </a:r>
          </a:p>
        </p:txBody>
      </p:sp>
      <p:pic>
        <p:nvPicPr>
          <p:cNvPr id="5" name="Picture 4" descr="Diagram&#10;&#10;Description automatically generated">
            <a:extLst>
              <a:ext uri="{FF2B5EF4-FFF2-40B4-BE49-F238E27FC236}">
                <a16:creationId xmlns:a16="http://schemas.microsoft.com/office/drawing/2014/main" id="{AAE11B5C-D92F-4F72-B727-9EA38F4EB4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52" y="725826"/>
            <a:ext cx="11242295" cy="5205930"/>
          </a:xfrm>
          <a:prstGeom prst="rect">
            <a:avLst/>
          </a:prstGeom>
        </p:spPr>
      </p:pic>
    </p:spTree>
    <p:extLst>
      <p:ext uri="{BB962C8B-B14F-4D97-AF65-F5344CB8AC3E}">
        <p14:creationId xmlns:p14="http://schemas.microsoft.com/office/powerpoint/2010/main" val="421508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1-1 (Yellow 4 clusters) Cluster 2</a:t>
            </a:r>
          </a:p>
        </p:txBody>
      </p:sp>
      <p:pic>
        <p:nvPicPr>
          <p:cNvPr id="3" name="Picture 2" descr="Diagram&#10;&#10;Description automatically generated">
            <a:extLst>
              <a:ext uri="{FF2B5EF4-FFF2-40B4-BE49-F238E27FC236}">
                <a16:creationId xmlns:a16="http://schemas.microsoft.com/office/drawing/2014/main" id="{844C5395-D571-444A-B7A8-E8591B4749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684" y="484764"/>
            <a:ext cx="8703455" cy="5720509"/>
          </a:xfrm>
          <a:prstGeom prst="rect">
            <a:avLst/>
          </a:prstGeom>
        </p:spPr>
      </p:pic>
    </p:spTree>
    <p:extLst>
      <p:ext uri="{BB962C8B-B14F-4D97-AF65-F5344CB8AC3E}">
        <p14:creationId xmlns:p14="http://schemas.microsoft.com/office/powerpoint/2010/main" val="335764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1-1 (Yellow 4 clusters) Cluster 3</a:t>
            </a:r>
          </a:p>
        </p:txBody>
      </p:sp>
      <p:pic>
        <p:nvPicPr>
          <p:cNvPr id="5" name="Picture 4" descr="Diagram&#10;&#10;Description automatically generated">
            <a:extLst>
              <a:ext uri="{FF2B5EF4-FFF2-40B4-BE49-F238E27FC236}">
                <a16:creationId xmlns:a16="http://schemas.microsoft.com/office/drawing/2014/main" id="{B82F0C41-F997-47D9-A9D7-618BB25610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364" y="936569"/>
            <a:ext cx="11530302" cy="4524779"/>
          </a:xfrm>
          <a:prstGeom prst="rect">
            <a:avLst/>
          </a:prstGeom>
        </p:spPr>
      </p:pic>
    </p:spTree>
    <p:extLst>
      <p:ext uri="{BB962C8B-B14F-4D97-AF65-F5344CB8AC3E}">
        <p14:creationId xmlns:p14="http://schemas.microsoft.com/office/powerpoint/2010/main" val="2383118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19</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a:t>Pole Inspection data (Yellow 2 clusters) most important features distinguishing each cluster</a:t>
            </a:r>
          </a:p>
        </p:txBody>
      </p:sp>
      <p:pic>
        <p:nvPicPr>
          <p:cNvPr id="8" name="Picture 7">
            <a:extLst>
              <a:ext uri="{FF2B5EF4-FFF2-40B4-BE49-F238E27FC236}">
                <a16:creationId xmlns:a16="http://schemas.microsoft.com/office/drawing/2014/main" id="{E5C06518-5B6C-4B3D-9F2D-F2EED78E4491}"/>
              </a:ext>
            </a:extLst>
          </p:cNvPr>
          <p:cNvPicPr>
            <a:picLocks noChangeAspect="1"/>
          </p:cNvPicPr>
          <p:nvPr/>
        </p:nvPicPr>
        <p:blipFill>
          <a:blip r:embed="rId2"/>
          <a:stretch>
            <a:fillRect/>
          </a:stretch>
        </p:blipFill>
        <p:spPr>
          <a:xfrm>
            <a:off x="1348636" y="1401349"/>
            <a:ext cx="3657600" cy="3429000"/>
          </a:xfrm>
          <a:prstGeom prst="rect">
            <a:avLst/>
          </a:prstGeom>
        </p:spPr>
      </p:pic>
      <p:pic>
        <p:nvPicPr>
          <p:cNvPr id="11" name="Picture 10">
            <a:extLst>
              <a:ext uri="{FF2B5EF4-FFF2-40B4-BE49-F238E27FC236}">
                <a16:creationId xmlns:a16="http://schemas.microsoft.com/office/drawing/2014/main" id="{A245AE29-58C8-4ECE-BA51-87DB54E4CF5A}"/>
              </a:ext>
            </a:extLst>
          </p:cNvPr>
          <p:cNvPicPr>
            <a:picLocks noChangeAspect="1"/>
          </p:cNvPicPr>
          <p:nvPr/>
        </p:nvPicPr>
        <p:blipFill>
          <a:blip r:embed="rId3"/>
          <a:stretch>
            <a:fillRect/>
          </a:stretch>
        </p:blipFill>
        <p:spPr>
          <a:xfrm>
            <a:off x="5461413" y="1410874"/>
            <a:ext cx="3724275" cy="3419475"/>
          </a:xfrm>
          <a:prstGeom prst="rect">
            <a:avLst/>
          </a:prstGeom>
        </p:spPr>
      </p:pic>
    </p:spTree>
    <p:extLst>
      <p:ext uri="{BB962C8B-B14F-4D97-AF65-F5344CB8AC3E}">
        <p14:creationId xmlns:p14="http://schemas.microsoft.com/office/powerpoint/2010/main" val="2260320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5E4AAB-CD77-44EF-A795-C02707BC08F2}"/>
              </a:ext>
            </a:extLst>
          </p:cNvPr>
          <p:cNvSpPr>
            <a:spLocks noGrp="1"/>
          </p:cNvSpPr>
          <p:nvPr>
            <p:ph sz="quarter" idx="16"/>
          </p:nvPr>
        </p:nvSpPr>
        <p:spPr>
          <a:xfrm>
            <a:off x="958850" y="1828800"/>
            <a:ext cx="6994979" cy="3790950"/>
          </a:xfrm>
        </p:spPr>
        <p:txBody>
          <a:bodyPr>
            <a:normAutofit lnSpcReduction="10000"/>
          </a:bodyPr>
          <a:lstStyle/>
          <a:p>
            <a:pPr marL="285750" indent="-285750" fontAlgn="base">
              <a:buFont typeface="Arial" panose="020B0604020202020204" pitchFamily="34" charset="0"/>
              <a:buChar char="•"/>
            </a:pPr>
            <a:r>
              <a:rPr lang="en-US" dirty="0"/>
              <a:t>We test every pole every year. We know roughly the length of the life of a pole. ​</a:t>
            </a:r>
          </a:p>
          <a:p>
            <a:pPr marL="285750" indent="-285750" fontAlgn="base">
              <a:buFont typeface="Arial" panose="020B0604020202020204" pitchFamily="34" charset="0"/>
              <a:buChar char="•"/>
            </a:pPr>
            <a:r>
              <a:rPr lang="en-US" dirty="0"/>
              <a:t>​</a:t>
            </a:r>
          </a:p>
          <a:p>
            <a:pPr marL="285750" indent="-285750" fontAlgn="base">
              <a:buFont typeface="Arial" panose="020B0604020202020204" pitchFamily="34" charset="0"/>
              <a:buChar char="•"/>
            </a:pPr>
            <a:r>
              <a:rPr lang="en-US" dirty="0"/>
              <a:t>We could save a large amount of money and time by applying machine learning predictive maintenance to pole testing.​</a:t>
            </a:r>
          </a:p>
          <a:p>
            <a:pPr marL="285750" indent="-285750" fontAlgn="base">
              <a:buFont typeface="Arial" panose="020B0604020202020204" pitchFamily="34" charset="0"/>
              <a:buChar char="•"/>
            </a:pPr>
            <a:r>
              <a:rPr lang="en-US" dirty="0"/>
              <a:t>​</a:t>
            </a:r>
          </a:p>
          <a:p>
            <a:pPr marL="285750" indent="-285750" fontAlgn="base">
              <a:buFont typeface="Arial" panose="020B0604020202020204" pitchFamily="34" charset="0"/>
              <a:buChar char="•"/>
            </a:pPr>
            <a:r>
              <a:rPr lang="en-US" dirty="0"/>
              <a:t>We know that some portion of the data here is questionable. ​</a:t>
            </a:r>
          </a:p>
          <a:p>
            <a:pPr marL="285750" indent="-285750" fontAlgn="base">
              <a:buFont typeface="Arial" panose="020B0604020202020204" pitchFamily="34" charset="0"/>
              <a:buChar char="•"/>
            </a:pPr>
            <a:r>
              <a:rPr lang="en-US" dirty="0"/>
              <a:t>​</a:t>
            </a:r>
          </a:p>
          <a:p>
            <a:pPr marL="285750" indent="-285750" fontAlgn="base">
              <a:buFont typeface="Arial" panose="020B0604020202020204" pitchFamily="34" charset="0"/>
              <a:buChar char="•"/>
            </a:pPr>
            <a:r>
              <a:rPr lang="en-US" dirty="0"/>
              <a:t>Is the data quality good enough to support a machine learning model to save us money and time?​</a:t>
            </a:r>
          </a:p>
          <a:p>
            <a:pPr marL="285750" indent="-285750" fontAlgn="base">
              <a:buFont typeface="Arial" panose="020B0604020202020204" pitchFamily="34" charset="0"/>
              <a:buChar char="•"/>
            </a:pPr>
            <a:r>
              <a:rPr lang="en-US" dirty="0"/>
              <a:t>​</a:t>
            </a:r>
          </a:p>
          <a:p>
            <a:pPr marL="285750" indent="-285750" fontAlgn="base">
              <a:buFont typeface="Arial" panose="020B0604020202020204" pitchFamily="34" charset="0"/>
              <a:buChar char="•"/>
            </a:pPr>
            <a:r>
              <a:rPr lang="en-US" dirty="0"/>
              <a:t>How much could the model save us? How much more could we save with better data quality?​</a:t>
            </a:r>
          </a:p>
        </p:txBody>
      </p:sp>
      <p:sp>
        <p:nvSpPr>
          <p:cNvPr id="3" name="Date Placeholder 2">
            <a:extLst>
              <a:ext uri="{FF2B5EF4-FFF2-40B4-BE49-F238E27FC236}">
                <a16:creationId xmlns:a16="http://schemas.microsoft.com/office/drawing/2014/main" id="{9EF7B545-3ACB-4159-BCD7-08D4B8CD4B08}"/>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1AA564E0-6BCE-458B-8A7E-8BA87DE32E32}"/>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778C8F3-F310-49AD-9779-D6B36F5778E9}"/>
              </a:ext>
            </a:extLst>
          </p:cNvPr>
          <p:cNvSpPr>
            <a:spLocks noGrp="1"/>
          </p:cNvSpPr>
          <p:nvPr>
            <p:ph type="sldNum" sz="quarter" idx="12"/>
          </p:nvPr>
        </p:nvSpPr>
        <p:spPr/>
        <p:txBody>
          <a:bodyPr/>
          <a:lstStyle/>
          <a:p>
            <a:fld id="{41C2B030-62FB-4062-B729-61EA60487439}" type="slidenum">
              <a:rPr lang="en-NZ" smtClean="0"/>
              <a:pPr/>
              <a:t>2</a:t>
            </a:fld>
            <a:endParaRPr lang="en-NZ" dirty="0"/>
          </a:p>
        </p:txBody>
      </p:sp>
      <p:sp>
        <p:nvSpPr>
          <p:cNvPr id="6" name="Text Placeholder 5">
            <a:extLst>
              <a:ext uri="{FF2B5EF4-FFF2-40B4-BE49-F238E27FC236}">
                <a16:creationId xmlns:a16="http://schemas.microsoft.com/office/drawing/2014/main" id="{E78C60BC-9FA4-4B95-B32C-F46AD57CC5A4}"/>
              </a:ext>
            </a:extLst>
          </p:cNvPr>
          <p:cNvSpPr>
            <a:spLocks noGrp="1"/>
          </p:cNvSpPr>
          <p:nvPr>
            <p:ph type="body" sz="quarter" idx="13"/>
          </p:nvPr>
        </p:nvSpPr>
        <p:spPr/>
        <p:txBody>
          <a:bodyPr/>
          <a:lstStyle/>
          <a:p>
            <a:r>
              <a:rPr lang="en-NZ" dirty="0"/>
              <a:t>Pole Prediction Project</a:t>
            </a:r>
          </a:p>
        </p:txBody>
      </p:sp>
      <p:pic>
        <p:nvPicPr>
          <p:cNvPr id="7" name="Picture 6">
            <a:extLst>
              <a:ext uri="{FF2B5EF4-FFF2-40B4-BE49-F238E27FC236}">
                <a16:creationId xmlns:a16="http://schemas.microsoft.com/office/drawing/2014/main" id="{8C9587DF-A32D-404B-A518-327DDA672CCB}"/>
              </a:ext>
            </a:extLst>
          </p:cNvPr>
          <p:cNvPicPr>
            <a:picLocks noChangeAspect="1"/>
          </p:cNvPicPr>
          <p:nvPr/>
        </p:nvPicPr>
        <p:blipFill>
          <a:blip r:embed="rId2"/>
          <a:stretch>
            <a:fillRect/>
          </a:stretch>
        </p:blipFill>
        <p:spPr>
          <a:xfrm>
            <a:off x="8084344" y="0"/>
            <a:ext cx="4107656" cy="6013752"/>
          </a:xfrm>
          <a:prstGeom prst="rect">
            <a:avLst/>
          </a:prstGeom>
        </p:spPr>
      </p:pic>
    </p:spTree>
    <p:extLst>
      <p:ext uri="{BB962C8B-B14F-4D97-AF65-F5344CB8AC3E}">
        <p14:creationId xmlns:p14="http://schemas.microsoft.com/office/powerpoint/2010/main" val="3694867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1-2 (Yellow 2 clusters) Cluster 0</a:t>
            </a:r>
          </a:p>
        </p:txBody>
      </p:sp>
      <p:pic>
        <p:nvPicPr>
          <p:cNvPr id="7" name="Picture 6" descr="A picture containing text, sign&#10;&#10;Description automatically generated">
            <a:extLst>
              <a:ext uri="{FF2B5EF4-FFF2-40B4-BE49-F238E27FC236}">
                <a16:creationId xmlns:a16="http://schemas.microsoft.com/office/drawing/2014/main" id="{777DAF3C-3288-4696-8967-F2ACDFC918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727" y="607103"/>
            <a:ext cx="7097748" cy="5626907"/>
          </a:xfrm>
          <a:prstGeom prst="rect">
            <a:avLst/>
          </a:prstGeom>
        </p:spPr>
      </p:pic>
    </p:spTree>
    <p:extLst>
      <p:ext uri="{BB962C8B-B14F-4D97-AF65-F5344CB8AC3E}">
        <p14:creationId xmlns:p14="http://schemas.microsoft.com/office/powerpoint/2010/main" val="3985027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1-2 (Yellow 2 clusters) Cluster 1</a:t>
            </a:r>
          </a:p>
        </p:txBody>
      </p:sp>
      <p:pic>
        <p:nvPicPr>
          <p:cNvPr id="7" name="Picture 6" descr="A picture containing text, sign, sale&#10;&#10;Description automatically generated">
            <a:extLst>
              <a:ext uri="{FF2B5EF4-FFF2-40B4-BE49-F238E27FC236}">
                <a16:creationId xmlns:a16="http://schemas.microsoft.com/office/drawing/2014/main" id="{3695EE14-2CA0-447E-9A77-05E5CF9FD5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6119" y="530577"/>
            <a:ext cx="6779782" cy="5747406"/>
          </a:xfrm>
          <a:prstGeom prst="rect">
            <a:avLst/>
          </a:prstGeom>
        </p:spPr>
      </p:pic>
    </p:spTree>
    <p:extLst>
      <p:ext uri="{BB962C8B-B14F-4D97-AF65-F5344CB8AC3E}">
        <p14:creationId xmlns:p14="http://schemas.microsoft.com/office/powerpoint/2010/main" val="2840365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22</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a:t>Pole Inspection Case 1-3 (Red +Yellow 3 clusters) most important features distinguishing each cluster</a:t>
            </a:r>
          </a:p>
        </p:txBody>
      </p:sp>
      <p:pic>
        <p:nvPicPr>
          <p:cNvPr id="7" name="Picture 6">
            <a:extLst>
              <a:ext uri="{FF2B5EF4-FFF2-40B4-BE49-F238E27FC236}">
                <a16:creationId xmlns:a16="http://schemas.microsoft.com/office/drawing/2014/main" id="{21762CA7-905B-4A91-960D-40BA42751114}"/>
              </a:ext>
            </a:extLst>
          </p:cNvPr>
          <p:cNvPicPr>
            <a:picLocks noChangeAspect="1"/>
          </p:cNvPicPr>
          <p:nvPr/>
        </p:nvPicPr>
        <p:blipFill>
          <a:blip r:embed="rId2"/>
          <a:stretch>
            <a:fillRect/>
          </a:stretch>
        </p:blipFill>
        <p:spPr>
          <a:xfrm>
            <a:off x="4398675" y="1014965"/>
            <a:ext cx="3394649" cy="2228850"/>
          </a:xfrm>
          <a:prstGeom prst="rect">
            <a:avLst/>
          </a:prstGeom>
        </p:spPr>
      </p:pic>
      <p:pic>
        <p:nvPicPr>
          <p:cNvPr id="13" name="Picture 12">
            <a:extLst>
              <a:ext uri="{FF2B5EF4-FFF2-40B4-BE49-F238E27FC236}">
                <a16:creationId xmlns:a16="http://schemas.microsoft.com/office/drawing/2014/main" id="{E9C33DC2-0EFF-4BD2-8E70-5BC0E685449F}"/>
              </a:ext>
            </a:extLst>
          </p:cNvPr>
          <p:cNvPicPr>
            <a:picLocks noChangeAspect="1"/>
          </p:cNvPicPr>
          <p:nvPr/>
        </p:nvPicPr>
        <p:blipFill>
          <a:blip r:embed="rId3"/>
          <a:stretch>
            <a:fillRect/>
          </a:stretch>
        </p:blipFill>
        <p:spPr>
          <a:xfrm>
            <a:off x="472494" y="2781300"/>
            <a:ext cx="3857625" cy="1885950"/>
          </a:xfrm>
          <a:prstGeom prst="rect">
            <a:avLst/>
          </a:prstGeom>
        </p:spPr>
      </p:pic>
      <p:pic>
        <p:nvPicPr>
          <p:cNvPr id="20" name="Content Placeholder 19">
            <a:extLst>
              <a:ext uri="{FF2B5EF4-FFF2-40B4-BE49-F238E27FC236}">
                <a16:creationId xmlns:a16="http://schemas.microsoft.com/office/drawing/2014/main" id="{83C18498-E94C-48B0-BDF3-C6F5A68B2AF0}"/>
              </a:ext>
            </a:extLst>
          </p:cNvPr>
          <p:cNvPicPr>
            <a:picLocks noGrp="1" noChangeAspect="1"/>
          </p:cNvPicPr>
          <p:nvPr>
            <p:ph sz="quarter" idx="16"/>
          </p:nvPr>
        </p:nvPicPr>
        <p:blipFill>
          <a:blip r:embed="rId4"/>
          <a:stretch>
            <a:fillRect/>
          </a:stretch>
        </p:blipFill>
        <p:spPr>
          <a:xfrm>
            <a:off x="7793324" y="2781300"/>
            <a:ext cx="3848100" cy="2324100"/>
          </a:xfrm>
        </p:spPr>
      </p:pic>
    </p:spTree>
    <p:extLst>
      <p:ext uri="{BB962C8B-B14F-4D97-AF65-F5344CB8AC3E}">
        <p14:creationId xmlns:p14="http://schemas.microsoft.com/office/powerpoint/2010/main" val="637815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1-3 (Red + Yellow 3 clusters) Cluster 0</a:t>
            </a:r>
          </a:p>
        </p:txBody>
      </p:sp>
      <p:pic>
        <p:nvPicPr>
          <p:cNvPr id="3" name="Picture 2" descr="Diagram&#10;&#10;Description automatically generated">
            <a:extLst>
              <a:ext uri="{FF2B5EF4-FFF2-40B4-BE49-F238E27FC236}">
                <a16:creationId xmlns:a16="http://schemas.microsoft.com/office/drawing/2014/main" id="{68E030FB-0848-4136-A695-5BDCEC7FF2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613776"/>
            <a:ext cx="6439728" cy="5083637"/>
          </a:xfrm>
          <a:prstGeom prst="rect">
            <a:avLst/>
          </a:prstGeom>
        </p:spPr>
      </p:pic>
    </p:spTree>
    <p:extLst>
      <p:ext uri="{BB962C8B-B14F-4D97-AF65-F5344CB8AC3E}">
        <p14:creationId xmlns:p14="http://schemas.microsoft.com/office/powerpoint/2010/main" val="3011436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1-3 (Red + Yellow 3 clusters) Cluster 1</a:t>
            </a:r>
          </a:p>
        </p:txBody>
      </p:sp>
      <p:pic>
        <p:nvPicPr>
          <p:cNvPr id="5" name="Picture 4" descr="Diagram&#10;&#10;Description automatically generated">
            <a:extLst>
              <a:ext uri="{FF2B5EF4-FFF2-40B4-BE49-F238E27FC236}">
                <a16:creationId xmlns:a16="http://schemas.microsoft.com/office/drawing/2014/main" id="{94201C83-82D3-4093-B827-4A2C974DBB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7167" y="484764"/>
            <a:ext cx="6883890" cy="5588011"/>
          </a:xfrm>
          <a:prstGeom prst="rect">
            <a:avLst/>
          </a:prstGeom>
        </p:spPr>
      </p:pic>
    </p:spTree>
    <p:extLst>
      <p:ext uri="{BB962C8B-B14F-4D97-AF65-F5344CB8AC3E}">
        <p14:creationId xmlns:p14="http://schemas.microsoft.com/office/powerpoint/2010/main" val="3159509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1-3 (Red + Yellow 3 clusters) Cluster 2</a:t>
            </a:r>
          </a:p>
        </p:txBody>
      </p:sp>
      <p:pic>
        <p:nvPicPr>
          <p:cNvPr id="3" name="Picture 2" descr="Diagram&#10;&#10;Description automatically generated">
            <a:extLst>
              <a:ext uri="{FF2B5EF4-FFF2-40B4-BE49-F238E27FC236}">
                <a16:creationId xmlns:a16="http://schemas.microsoft.com/office/drawing/2014/main" id="{3D158936-F792-4AEE-8361-BCE5EE947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51865"/>
            <a:ext cx="10186269" cy="4749348"/>
          </a:xfrm>
          <a:prstGeom prst="rect">
            <a:avLst/>
          </a:prstGeom>
        </p:spPr>
      </p:pic>
    </p:spTree>
    <p:extLst>
      <p:ext uri="{BB962C8B-B14F-4D97-AF65-F5344CB8AC3E}">
        <p14:creationId xmlns:p14="http://schemas.microsoft.com/office/powerpoint/2010/main" val="40236183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26</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a:t>Pole Inspection Case 1-5 (Red +Green 3 clusters) most important features distinguishing each cluster</a:t>
            </a:r>
          </a:p>
        </p:txBody>
      </p:sp>
      <p:pic>
        <p:nvPicPr>
          <p:cNvPr id="10" name="Content Placeholder 9">
            <a:extLst>
              <a:ext uri="{FF2B5EF4-FFF2-40B4-BE49-F238E27FC236}">
                <a16:creationId xmlns:a16="http://schemas.microsoft.com/office/drawing/2014/main" id="{4C41BEEF-237C-483E-A48F-DDDA06DB474D}"/>
              </a:ext>
            </a:extLst>
          </p:cNvPr>
          <p:cNvPicPr>
            <a:picLocks noGrp="1" noChangeAspect="1"/>
          </p:cNvPicPr>
          <p:nvPr>
            <p:ph sz="quarter" idx="16"/>
          </p:nvPr>
        </p:nvPicPr>
        <p:blipFill>
          <a:blip r:embed="rId2"/>
          <a:stretch>
            <a:fillRect/>
          </a:stretch>
        </p:blipFill>
        <p:spPr>
          <a:xfrm>
            <a:off x="472494" y="1055764"/>
            <a:ext cx="4138602" cy="1787797"/>
          </a:xfrm>
        </p:spPr>
      </p:pic>
      <p:pic>
        <p:nvPicPr>
          <p:cNvPr id="12" name="Picture 11">
            <a:extLst>
              <a:ext uri="{FF2B5EF4-FFF2-40B4-BE49-F238E27FC236}">
                <a16:creationId xmlns:a16="http://schemas.microsoft.com/office/drawing/2014/main" id="{39FFBE98-A017-48AF-BA6B-D861B70153AC}"/>
              </a:ext>
            </a:extLst>
          </p:cNvPr>
          <p:cNvPicPr>
            <a:picLocks noChangeAspect="1"/>
          </p:cNvPicPr>
          <p:nvPr/>
        </p:nvPicPr>
        <p:blipFill>
          <a:blip r:embed="rId3"/>
          <a:stretch>
            <a:fillRect/>
          </a:stretch>
        </p:blipFill>
        <p:spPr>
          <a:xfrm>
            <a:off x="3944395" y="2878061"/>
            <a:ext cx="3990975" cy="2924175"/>
          </a:xfrm>
          <a:prstGeom prst="rect">
            <a:avLst/>
          </a:prstGeom>
        </p:spPr>
      </p:pic>
      <p:pic>
        <p:nvPicPr>
          <p:cNvPr id="15" name="Picture 14">
            <a:extLst>
              <a:ext uri="{FF2B5EF4-FFF2-40B4-BE49-F238E27FC236}">
                <a16:creationId xmlns:a16="http://schemas.microsoft.com/office/drawing/2014/main" id="{F9650ADC-B259-4CFC-A34D-0E9943A7EC5F}"/>
              </a:ext>
            </a:extLst>
          </p:cNvPr>
          <p:cNvPicPr>
            <a:picLocks noChangeAspect="1"/>
          </p:cNvPicPr>
          <p:nvPr/>
        </p:nvPicPr>
        <p:blipFill>
          <a:blip r:embed="rId4"/>
          <a:stretch>
            <a:fillRect/>
          </a:stretch>
        </p:blipFill>
        <p:spPr>
          <a:xfrm>
            <a:off x="8191500" y="680224"/>
            <a:ext cx="4000500" cy="2314575"/>
          </a:xfrm>
          <a:prstGeom prst="rect">
            <a:avLst/>
          </a:prstGeom>
        </p:spPr>
      </p:pic>
    </p:spTree>
    <p:extLst>
      <p:ext uri="{BB962C8B-B14F-4D97-AF65-F5344CB8AC3E}">
        <p14:creationId xmlns:p14="http://schemas.microsoft.com/office/powerpoint/2010/main" val="499483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1-5 (Red + Green 3 clusters) Cluster 0</a:t>
            </a:r>
          </a:p>
        </p:txBody>
      </p:sp>
      <p:pic>
        <p:nvPicPr>
          <p:cNvPr id="5" name="Picture 4" descr="Diagram&#10;&#10;Description automatically generated">
            <a:extLst>
              <a:ext uri="{FF2B5EF4-FFF2-40B4-BE49-F238E27FC236}">
                <a16:creationId xmlns:a16="http://schemas.microsoft.com/office/drawing/2014/main" id="{663DD140-FEB9-47CA-AADE-BF043C9DF2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184" y="620281"/>
            <a:ext cx="11799632" cy="5617438"/>
          </a:xfrm>
          <a:prstGeom prst="rect">
            <a:avLst/>
          </a:prstGeom>
        </p:spPr>
      </p:pic>
    </p:spTree>
    <p:extLst>
      <p:ext uri="{BB962C8B-B14F-4D97-AF65-F5344CB8AC3E}">
        <p14:creationId xmlns:p14="http://schemas.microsoft.com/office/powerpoint/2010/main" val="2746901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1-5 (Red + Green 3 clusters) Cluster 1</a:t>
            </a:r>
          </a:p>
        </p:txBody>
      </p:sp>
      <p:pic>
        <p:nvPicPr>
          <p:cNvPr id="7" name="Picture 6" descr="Diagram&#10;&#10;Description automatically generated">
            <a:extLst>
              <a:ext uri="{FF2B5EF4-FFF2-40B4-BE49-F238E27FC236}">
                <a16:creationId xmlns:a16="http://schemas.microsoft.com/office/drawing/2014/main" id="{D391EAB3-17A4-4B94-B680-F6115DF4F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95" y="683736"/>
            <a:ext cx="11871609" cy="5490528"/>
          </a:xfrm>
          <a:prstGeom prst="rect">
            <a:avLst/>
          </a:prstGeom>
        </p:spPr>
      </p:pic>
    </p:spTree>
    <p:extLst>
      <p:ext uri="{BB962C8B-B14F-4D97-AF65-F5344CB8AC3E}">
        <p14:creationId xmlns:p14="http://schemas.microsoft.com/office/powerpoint/2010/main" val="3371009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dirty="0"/>
              <a:t>Pole Inspection Case 1-5 (Red + Green 3 clusters) Cluster 2</a:t>
            </a:r>
          </a:p>
        </p:txBody>
      </p:sp>
      <p:pic>
        <p:nvPicPr>
          <p:cNvPr id="3" name="Picture 2" descr="Diagram&#10;&#10;Description automatically generated">
            <a:extLst>
              <a:ext uri="{FF2B5EF4-FFF2-40B4-BE49-F238E27FC236}">
                <a16:creationId xmlns:a16="http://schemas.microsoft.com/office/drawing/2014/main" id="{E81D91DF-4A30-4C6C-8118-917EB1F071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378" y="655395"/>
            <a:ext cx="8384444" cy="5530323"/>
          </a:xfrm>
          <a:prstGeom prst="rect">
            <a:avLst/>
          </a:prstGeom>
        </p:spPr>
      </p:pic>
    </p:spTree>
    <p:extLst>
      <p:ext uri="{BB962C8B-B14F-4D97-AF65-F5344CB8AC3E}">
        <p14:creationId xmlns:p14="http://schemas.microsoft.com/office/powerpoint/2010/main" val="228546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5E4AAB-CD77-44EF-A795-C02707BC08F2}"/>
              </a:ext>
            </a:extLst>
          </p:cNvPr>
          <p:cNvSpPr>
            <a:spLocks noGrp="1"/>
          </p:cNvSpPr>
          <p:nvPr>
            <p:ph sz="quarter" idx="16"/>
          </p:nvPr>
        </p:nvSpPr>
        <p:spPr>
          <a:xfrm>
            <a:off x="958850" y="1828800"/>
            <a:ext cx="6994979" cy="3790950"/>
          </a:xfrm>
        </p:spPr>
        <p:txBody>
          <a:bodyPr>
            <a:normAutofit fontScale="70000" lnSpcReduction="20000"/>
          </a:bodyPr>
          <a:lstStyle/>
          <a:p>
            <a:pPr marL="285750" indent="-285750" fontAlgn="base">
              <a:buFont typeface="Arial" panose="020B0604020202020204" pitchFamily="34" charset="0"/>
              <a:buChar char="•"/>
            </a:pPr>
            <a:r>
              <a:rPr lang="en-US" dirty="0"/>
              <a:t>We test every pole every year. We know roughly the length of the life of a pole. ​</a:t>
            </a:r>
          </a:p>
          <a:p>
            <a:pPr fontAlgn="base"/>
            <a:endParaRPr lang="en-US" dirty="0"/>
          </a:p>
          <a:p>
            <a:pPr marL="285750" indent="-285750" fontAlgn="base">
              <a:buFont typeface="Arial" panose="020B0604020202020204" pitchFamily="34" charset="0"/>
              <a:buChar char="•"/>
            </a:pPr>
            <a:r>
              <a:rPr lang="en-US" dirty="0"/>
              <a:t>We have a layered testing process that triages poles initially by visual inspection with additional </a:t>
            </a:r>
            <a:r>
              <a:rPr lang="en-US" dirty="0" err="1"/>
              <a:t>vonaq</a:t>
            </a:r>
            <a:r>
              <a:rPr lang="en-US" dirty="0"/>
              <a:t> testing for a subset of wooden poles. “Yellow” poles will be re-inspected according to a specified schedule then regraded accordingly.</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We could save money by deferring testing.​ However, if we defer testing for the wrong poles, we incur risk of pole failure. The downstream risks (e.g. public safety, service disruption) can vary by locality (urban, rural, etc.) and other factors.</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Can finer grain than “Yellow” be found that allows longer deferral of testing in some cases? That is, can we identify clusters that identify poles at statistically different stages of asset degradation?</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We know that some portion of the data here is questionable. ​</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Is the data quality good enough to identify meaningful rules to save us money and time?​</a:t>
            </a:r>
          </a:p>
          <a:p>
            <a:pPr marL="285750" indent="-285750" fontAlgn="base">
              <a:buFont typeface="Arial" panose="020B0604020202020204" pitchFamily="34" charset="0"/>
              <a:buChar char="•"/>
            </a:pPr>
            <a:endParaRPr lang="en-US" dirty="0"/>
          </a:p>
          <a:p>
            <a:pPr marL="285750" indent="-285750" fontAlgn="base">
              <a:buFont typeface="Arial" panose="020B0604020202020204" pitchFamily="34" charset="0"/>
              <a:buChar char="•"/>
            </a:pPr>
            <a:r>
              <a:rPr lang="en-US" dirty="0"/>
              <a:t>How much could this save us? How much more could we save with better data quality?​</a:t>
            </a:r>
          </a:p>
        </p:txBody>
      </p:sp>
      <p:sp>
        <p:nvSpPr>
          <p:cNvPr id="3" name="Date Placeholder 2">
            <a:extLst>
              <a:ext uri="{FF2B5EF4-FFF2-40B4-BE49-F238E27FC236}">
                <a16:creationId xmlns:a16="http://schemas.microsoft.com/office/drawing/2014/main" id="{9EF7B545-3ACB-4159-BCD7-08D4B8CD4B08}"/>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1AA564E0-6BCE-458B-8A7E-8BA87DE32E32}"/>
              </a:ext>
            </a:extLst>
          </p:cNvPr>
          <p:cNvSpPr>
            <a:spLocks noGrp="1"/>
          </p:cNvSpPr>
          <p:nvPr>
            <p:ph type="ftr" sz="quarter" idx="11"/>
          </p:nvPr>
        </p:nvSpPr>
        <p:spPr/>
        <p:txBody>
          <a:bodyPr/>
          <a:lstStyle/>
          <a:p>
            <a:r>
              <a:rPr lang="en-NZ" dirty="0"/>
              <a:t>POLES CLASSIFICATION</a:t>
            </a:r>
          </a:p>
        </p:txBody>
      </p:sp>
      <p:sp>
        <p:nvSpPr>
          <p:cNvPr id="5" name="Slide Number Placeholder 4">
            <a:extLst>
              <a:ext uri="{FF2B5EF4-FFF2-40B4-BE49-F238E27FC236}">
                <a16:creationId xmlns:a16="http://schemas.microsoft.com/office/drawing/2014/main" id="{9778C8F3-F310-49AD-9779-D6B36F5778E9}"/>
              </a:ext>
            </a:extLst>
          </p:cNvPr>
          <p:cNvSpPr>
            <a:spLocks noGrp="1"/>
          </p:cNvSpPr>
          <p:nvPr>
            <p:ph type="sldNum" sz="quarter" idx="12"/>
          </p:nvPr>
        </p:nvSpPr>
        <p:spPr/>
        <p:txBody>
          <a:bodyPr/>
          <a:lstStyle/>
          <a:p>
            <a:fld id="{41C2B030-62FB-4062-B729-61EA60487439}" type="slidenum">
              <a:rPr lang="en-NZ" smtClean="0"/>
              <a:pPr/>
              <a:t>3</a:t>
            </a:fld>
            <a:endParaRPr lang="en-NZ" dirty="0"/>
          </a:p>
        </p:txBody>
      </p:sp>
      <p:sp>
        <p:nvSpPr>
          <p:cNvPr id="6" name="Text Placeholder 5">
            <a:extLst>
              <a:ext uri="{FF2B5EF4-FFF2-40B4-BE49-F238E27FC236}">
                <a16:creationId xmlns:a16="http://schemas.microsoft.com/office/drawing/2014/main" id="{E78C60BC-9FA4-4B95-B32C-F46AD57CC5A4}"/>
              </a:ext>
            </a:extLst>
          </p:cNvPr>
          <p:cNvSpPr>
            <a:spLocks noGrp="1"/>
          </p:cNvSpPr>
          <p:nvPr>
            <p:ph type="body" sz="quarter" idx="13"/>
          </p:nvPr>
        </p:nvSpPr>
        <p:spPr/>
        <p:txBody>
          <a:bodyPr/>
          <a:lstStyle/>
          <a:p>
            <a:r>
              <a:rPr lang="en-NZ" dirty="0"/>
              <a:t>Pole Classification Project</a:t>
            </a:r>
          </a:p>
        </p:txBody>
      </p:sp>
      <p:pic>
        <p:nvPicPr>
          <p:cNvPr id="7" name="Picture 6">
            <a:extLst>
              <a:ext uri="{FF2B5EF4-FFF2-40B4-BE49-F238E27FC236}">
                <a16:creationId xmlns:a16="http://schemas.microsoft.com/office/drawing/2014/main" id="{8C9587DF-A32D-404B-A518-327DDA672CCB}"/>
              </a:ext>
            </a:extLst>
          </p:cNvPr>
          <p:cNvPicPr>
            <a:picLocks noChangeAspect="1"/>
          </p:cNvPicPr>
          <p:nvPr/>
        </p:nvPicPr>
        <p:blipFill>
          <a:blip r:embed="rId2"/>
          <a:stretch>
            <a:fillRect/>
          </a:stretch>
        </p:blipFill>
        <p:spPr>
          <a:xfrm>
            <a:off x="8084344" y="0"/>
            <a:ext cx="4107656" cy="6013752"/>
          </a:xfrm>
          <a:prstGeom prst="rect">
            <a:avLst/>
          </a:prstGeom>
        </p:spPr>
      </p:pic>
    </p:spTree>
    <p:extLst>
      <p:ext uri="{BB962C8B-B14F-4D97-AF65-F5344CB8AC3E}">
        <p14:creationId xmlns:p14="http://schemas.microsoft.com/office/powerpoint/2010/main" val="1907587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30</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a:t>Pole Inspection Case 1-6 (All Colours 6 clusters) most important features distinguishing each cluster</a:t>
            </a:r>
          </a:p>
        </p:txBody>
      </p:sp>
      <p:pic>
        <p:nvPicPr>
          <p:cNvPr id="9" name="Content Placeholder 8">
            <a:extLst>
              <a:ext uri="{FF2B5EF4-FFF2-40B4-BE49-F238E27FC236}">
                <a16:creationId xmlns:a16="http://schemas.microsoft.com/office/drawing/2014/main" id="{DB97D46A-2B7D-4081-A2AF-EC7F3CCEBDBF}"/>
              </a:ext>
            </a:extLst>
          </p:cNvPr>
          <p:cNvPicPr>
            <a:picLocks noGrp="1" noChangeAspect="1"/>
          </p:cNvPicPr>
          <p:nvPr>
            <p:ph sz="quarter" idx="16"/>
          </p:nvPr>
        </p:nvPicPr>
        <p:blipFill>
          <a:blip r:embed="rId2"/>
          <a:stretch>
            <a:fillRect/>
          </a:stretch>
        </p:blipFill>
        <p:spPr>
          <a:xfrm>
            <a:off x="704476" y="936703"/>
            <a:ext cx="2443092" cy="2306676"/>
          </a:xfrm>
        </p:spPr>
      </p:pic>
      <p:pic>
        <p:nvPicPr>
          <p:cNvPr id="13" name="Picture 12">
            <a:extLst>
              <a:ext uri="{FF2B5EF4-FFF2-40B4-BE49-F238E27FC236}">
                <a16:creationId xmlns:a16="http://schemas.microsoft.com/office/drawing/2014/main" id="{8B02C063-50CB-4E70-A042-020383240570}"/>
              </a:ext>
            </a:extLst>
          </p:cNvPr>
          <p:cNvPicPr>
            <a:picLocks noChangeAspect="1"/>
          </p:cNvPicPr>
          <p:nvPr/>
        </p:nvPicPr>
        <p:blipFill>
          <a:blip r:embed="rId3"/>
          <a:stretch>
            <a:fillRect/>
          </a:stretch>
        </p:blipFill>
        <p:spPr>
          <a:xfrm>
            <a:off x="3666241" y="936703"/>
            <a:ext cx="2878116" cy="2462793"/>
          </a:xfrm>
          <a:prstGeom prst="rect">
            <a:avLst/>
          </a:prstGeom>
        </p:spPr>
      </p:pic>
      <p:pic>
        <p:nvPicPr>
          <p:cNvPr id="16" name="Picture 15">
            <a:extLst>
              <a:ext uri="{FF2B5EF4-FFF2-40B4-BE49-F238E27FC236}">
                <a16:creationId xmlns:a16="http://schemas.microsoft.com/office/drawing/2014/main" id="{1739B34B-EA5A-451E-9EC6-969971A88B4B}"/>
              </a:ext>
            </a:extLst>
          </p:cNvPr>
          <p:cNvPicPr>
            <a:picLocks noChangeAspect="1"/>
          </p:cNvPicPr>
          <p:nvPr/>
        </p:nvPicPr>
        <p:blipFill>
          <a:blip r:embed="rId4"/>
          <a:stretch>
            <a:fillRect/>
          </a:stretch>
        </p:blipFill>
        <p:spPr>
          <a:xfrm>
            <a:off x="6790745" y="950884"/>
            <a:ext cx="3028266" cy="2376614"/>
          </a:xfrm>
          <a:prstGeom prst="rect">
            <a:avLst/>
          </a:prstGeom>
        </p:spPr>
      </p:pic>
      <p:pic>
        <p:nvPicPr>
          <p:cNvPr id="18" name="Picture 17">
            <a:extLst>
              <a:ext uri="{FF2B5EF4-FFF2-40B4-BE49-F238E27FC236}">
                <a16:creationId xmlns:a16="http://schemas.microsoft.com/office/drawing/2014/main" id="{6E7E230E-1FF1-412A-BDD5-7DE6629AA65C}"/>
              </a:ext>
            </a:extLst>
          </p:cNvPr>
          <p:cNvPicPr>
            <a:picLocks noChangeAspect="1"/>
          </p:cNvPicPr>
          <p:nvPr/>
        </p:nvPicPr>
        <p:blipFill>
          <a:blip r:embed="rId5"/>
          <a:stretch>
            <a:fillRect/>
          </a:stretch>
        </p:blipFill>
        <p:spPr>
          <a:xfrm>
            <a:off x="704476" y="3676620"/>
            <a:ext cx="2904747" cy="2147307"/>
          </a:xfrm>
          <a:prstGeom prst="rect">
            <a:avLst/>
          </a:prstGeom>
        </p:spPr>
      </p:pic>
      <p:pic>
        <p:nvPicPr>
          <p:cNvPr id="20" name="Picture 19">
            <a:extLst>
              <a:ext uri="{FF2B5EF4-FFF2-40B4-BE49-F238E27FC236}">
                <a16:creationId xmlns:a16="http://schemas.microsoft.com/office/drawing/2014/main" id="{9A6FA9F5-CEEA-41F2-A341-4E40C34B3620}"/>
              </a:ext>
            </a:extLst>
          </p:cNvPr>
          <p:cNvPicPr>
            <a:picLocks noChangeAspect="1"/>
          </p:cNvPicPr>
          <p:nvPr/>
        </p:nvPicPr>
        <p:blipFill>
          <a:blip r:embed="rId6"/>
          <a:stretch>
            <a:fillRect/>
          </a:stretch>
        </p:blipFill>
        <p:spPr>
          <a:xfrm>
            <a:off x="3666241" y="3655975"/>
            <a:ext cx="3207137" cy="2271044"/>
          </a:xfrm>
          <a:prstGeom prst="rect">
            <a:avLst/>
          </a:prstGeom>
        </p:spPr>
      </p:pic>
      <p:pic>
        <p:nvPicPr>
          <p:cNvPr id="22" name="Picture 21">
            <a:extLst>
              <a:ext uri="{FF2B5EF4-FFF2-40B4-BE49-F238E27FC236}">
                <a16:creationId xmlns:a16="http://schemas.microsoft.com/office/drawing/2014/main" id="{88B20537-3830-4E80-8076-B60730FBA189}"/>
              </a:ext>
            </a:extLst>
          </p:cNvPr>
          <p:cNvPicPr>
            <a:picLocks noChangeAspect="1"/>
          </p:cNvPicPr>
          <p:nvPr/>
        </p:nvPicPr>
        <p:blipFill>
          <a:blip r:embed="rId7"/>
          <a:stretch>
            <a:fillRect/>
          </a:stretch>
        </p:blipFill>
        <p:spPr>
          <a:xfrm>
            <a:off x="7050359" y="3652967"/>
            <a:ext cx="3207137" cy="2266268"/>
          </a:xfrm>
          <a:prstGeom prst="rect">
            <a:avLst/>
          </a:prstGeom>
        </p:spPr>
      </p:pic>
    </p:spTree>
    <p:extLst>
      <p:ext uri="{BB962C8B-B14F-4D97-AF65-F5344CB8AC3E}">
        <p14:creationId xmlns:p14="http://schemas.microsoft.com/office/powerpoint/2010/main" val="23720861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0CBD42E-5F5A-4A2B-B5F1-A04AF23BCF2B}"/>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ACB804DF-9391-4CAE-AA3E-22C61C48270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6C39F881-1B94-44A6-9395-3D05A29E4EC1}"/>
              </a:ext>
            </a:extLst>
          </p:cNvPr>
          <p:cNvSpPr>
            <a:spLocks noGrp="1"/>
          </p:cNvSpPr>
          <p:nvPr>
            <p:ph type="sldNum" sz="quarter" idx="12"/>
          </p:nvPr>
        </p:nvSpPr>
        <p:spPr/>
        <p:txBody>
          <a:bodyPr/>
          <a:lstStyle/>
          <a:p>
            <a:fld id="{41C2B030-62FB-4062-B729-61EA60487439}" type="slidenum">
              <a:rPr lang="en-NZ" smtClean="0"/>
              <a:pPr/>
              <a:t>31</a:t>
            </a:fld>
            <a:endParaRPr lang="en-NZ" dirty="0"/>
          </a:p>
        </p:txBody>
      </p:sp>
      <p:sp>
        <p:nvSpPr>
          <p:cNvPr id="6" name="Text Placeholder 5">
            <a:extLst>
              <a:ext uri="{FF2B5EF4-FFF2-40B4-BE49-F238E27FC236}">
                <a16:creationId xmlns:a16="http://schemas.microsoft.com/office/drawing/2014/main" id="{ABC816FF-F0EC-4725-838B-3261F512B66B}"/>
              </a:ext>
            </a:extLst>
          </p:cNvPr>
          <p:cNvSpPr>
            <a:spLocks noGrp="1"/>
          </p:cNvSpPr>
          <p:nvPr>
            <p:ph type="body" sz="quarter" idx="13"/>
          </p:nvPr>
        </p:nvSpPr>
        <p:spPr>
          <a:xfrm>
            <a:off x="997382" y="365587"/>
            <a:ext cx="10452100" cy="537662"/>
          </a:xfrm>
        </p:spPr>
        <p:txBody>
          <a:bodyPr/>
          <a:lstStyle/>
          <a:p>
            <a:r>
              <a:rPr lang="en-NZ" sz="2000" dirty="0"/>
              <a:t>Analysis of </a:t>
            </a:r>
            <a:r>
              <a:rPr lang="en-NZ" sz="2000" dirty="0" err="1"/>
              <a:t>Vonaq</a:t>
            </a:r>
            <a:r>
              <a:rPr lang="en-NZ" sz="2000" dirty="0"/>
              <a:t> Test data</a:t>
            </a:r>
          </a:p>
        </p:txBody>
      </p:sp>
      <p:sp>
        <p:nvSpPr>
          <p:cNvPr id="15" name="Content Placeholder 14">
            <a:extLst>
              <a:ext uri="{FF2B5EF4-FFF2-40B4-BE49-F238E27FC236}">
                <a16:creationId xmlns:a16="http://schemas.microsoft.com/office/drawing/2014/main" id="{CFD5DF77-896E-4FBB-96F0-7B5F3B53F554}"/>
              </a:ext>
            </a:extLst>
          </p:cNvPr>
          <p:cNvSpPr>
            <a:spLocks noGrp="1"/>
          </p:cNvSpPr>
          <p:nvPr>
            <p:ph sz="quarter" idx="16"/>
          </p:nvPr>
        </p:nvSpPr>
        <p:spPr>
          <a:xfrm>
            <a:off x="650240" y="1634489"/>
            <a:ext cx="2743200" cy="1643283"/>
          </a:xfrm>
        </p:spPr>
        <p:txBody>
          <a:bodyPr>
            <a:normAutofit fontScale="70000" lnSpcReduction="20000"/>
          </a:bodyPr>
          <a:lstStyle/>
          <a:p>
            <a:r>
              <a:rPr lang="en-NZ" b="1" u="sng" dirty="0"/>
              <a:t>Case 2-0: 4 target clusters on “Yellow” </a:t>
            </a:r>
            <a:r>
              <a:rPr lang="en-NZ" b="1" u="sng" dirty="0" err="1"/>
              <a:t>vonaq</a:t>
            </a:r>
            <a:r>
              <a:rPr lang="en-NZ" b="1" u="sng" dirty="0"/>
              <a:t> tests only</a:t>
            </a:r>
          </a:p>
          <a:p>
            <a:endParaRPr lang="en-NZ" b="1" u="sng" dirty="0"/>
          </a:p>
          <a:p>
            <a:r>
              <a:rPr lang="en-NZ" b="1" u="sng" dirty="0"/>
              <a:t>Cluster Sizes</a:t>
            </a:r>
          </a:p>
          <a:p>
            <a:r>
              <a:rPr lang="en-NZ" dirty="0"/>
              <a:t>Cluster 0: 1517 cases</a:t>
            </a:r>
          </a:p>
          <a:p>
            <a:r>
              <a:rPr lang="en-NZ" dirty="0"/>
              <a:t>Cluster 1: 2859 cases</a:t>
            </a:r>
          </a:p>
          <a:p>
            <a:r>
              <a:rPr lang="en-NZ" dirty="0"/>
              <a:t>Cluster 2: 1053 cases</a:t>
            </a:r>
          </a:p>
          <a:p>
            <a:r>
              <a:rPr lang="en-NZ" dirty="0"/>
              <a:t>Cluster 3: 2324 cases</a:t>
            </a:r>
          </a:p>
        </p:txBody>
      </p:sp>
      <p:sp>
        <p:nvSpPr>
          <p:cNvPr id="20" name="Content Placeholder 14">
            <a:extLst>
              <a:ext uri="{FF2B5EF4-FFF2-40B4-BE49-F238E27FC236}">
                <a16:creationId xmlns:a16="http://schemas.microsoft.com/office/drawing/2014/main" id="{D9E6C478-E2FB-45D0-B987-24D5DB3E27A2}"/>
              </a:ext>
            </a:extLst>
          </p:cNvPr>
          <p:cNvSpPr txBox="1">
            <a:spLocks/>
          </p:cNvSpPr>
          <p:nvPr/>
        </p:nvSpPr>
        <p:spPr>
          <a:xfrm>
            <a:off x="2701386" y="3991203"/>
            <a:ext cx="2345048" cy="1643283"/>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Case 2-3: 4 target clusters on “Red” and “Yellow” </a:t>
            </a:r>
            <a:r>
              <a:rPr lang="en-NZ" b="1" u="sng" dirty="0" err="1"/>
              <a:t>vonaq</a:t>
            </a:r>
            <a:r>
              <a:rPr lang="en-NZ" b="1" u="sng" dirty="0"/>
              <a:t>  tests only</a:t>
            </a:r>
          </a:p>
          <a:p>
            <a:endParaRPr lang="en-NZ" b="1" u="sng" dirty="0"/>
          </a:p>
          <a:p>
            <a:r>
              <a:rPr lang="en-NZ" b="1" u="sng" dirty="0"/>
              <a:t>Cluster Sizes</a:t>
            </a:r>
          </a:p>
          <a:p>
            <a:r>
              <a:rPr lang="en-NZ" dirty="0"/>
              <a:t>Cluster 0: 1532 cases</a:t>
            </a:r>
          </a:p>
          <a:p>
            <a:r>
              <a:rPr lang="en-NZ" dirty="0"/>
              <a:t>Cluster 1: 4484 cases</a:t>
            </a:r>
          </a:p>
          <a:p>
            <a:r>
              <a:rPr lang="en-NZ" dirty="0"/>
              <a:t>Cluster 2: 3030 cases</a:t>
            </a:r>
          </a:p>
          <a:p>
            <a:r>
              <a:rPr lang="en-NZ" dirty="0"/>
              <a:t>Cluster 3: 4793 cases</a:t>
            </a:r>
          </a:p>
        </p:txBody>
      </p:sp>
      <p:sp>
        <p:nvSpPr>
          <p:cNvPr id="21" name="Content Placeholder 14">
            <a:extLst>
              <a:ext uri="{FF2B5EF4-FFF2-40B4-BE49-F238E27FC236}">
                <a16:creationId xmlns:a16="http://schemas.microsoft.com/office/drawing/2014/main" id="{F93FF52D-5459-414F-A8C6-2D78311E480F}"/>
              </a:ext>
            </a:extLst>
          </p:cNvPr>
          <p:cNvSpPr txBox="1">
            <a:spLocks/>
          </p:cNvSpPr>
          <p:nvPr/>
        </p:nvSpPr>
        <p:spPr>
          <a:xfrm>
            <a:off x="3450590" y="1658977"/>
            <a:ext cx="2645410" cy="1643283"/>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Case 2-1: 4 target clusters all colours </a:t>
            </a:r>
            <a:r>
              <a:rPr lang="en-NZ" b="1" u="sng" dirty="0" err="1"/>
              <a:t>vonaq</a:t>
            </a:r>
            <a:r>
              <a:rPr lang="en-NZ" b="1" u="sng" dirty="0"/>
              <a:t> tests only</a:t>
            </a:r>
          </a:p>
          <a:p>
            <a:endParaRPr lang="en-NZ" b="1" u="sng" dirty="0"/>
          </a:p>
          <a:p>
            <a:r>
              <a:rPr lang="en-NZ" b="1" u="sng" dirty="0"/>
              <a:t>Cluster Sizes</a:t>
            </a:r>
          </a:p>
          <a:p>
            <a:r>
              <a:rPr lang="en-NZ" dirty="0"/>
              <a:t>Cluster 0: 32547 cases</a:t>
            </a:r>
          </a:p>
          <a:p>
            <a:r>
              <a:rPr lang="en-NZ" dirty="0"/>
              <a:t>Cluster 1: 31946 cases</a:t>
            </a:r>
          </a:p>
          <a:p>
            <a:r>
              <a:rPr lang="en-NZ" dirty="0"/>
              <a:t>Cluster 2: 58732 cases</a:t>
            </a:r>
          </a:p>
          <a:p>
            <a:r>
              <a:rPr lang="en-NZ" dirty="0"/>
              <a:t>Cluster 3: 26909 cases</a:t>
            </a:r>
          </a:p>
          <a:p>
            <a:endParaRPr lang="en-NZ" dirty="0"/>
          </a:p>
        </p:txBody>
      </p:sp>
      <p:sp>
        <p:nvSpPr>
          <p:cNvPr id="8" name="Rectangle 3">
            <a:extLst>
              <a:ext uri="{FF2B5EF4-FFF2-40B4-BE49-F238E27FC236}">
                <a16:creationId xmlns:a16="http://schemas.microsoft.com/office/drawing/2014/main" id="{37673264-4FAE-40CE-A919-15D5AF49BB0A}"/>
              </a:ext>
            </a:extLst>
          </p:cNvPr>
          <p:cNvSpPr>
            <a:spLocks noChangeArrowheads="1"/>
          </p:cNvSpPr>
          <p:nvPr/>
        </p:nvSpPr>
        <p:spPr bwMode="auto">
          <a:xfrm>
            <a:off x="457200" y="547301"/>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4">
            <a:extLst>
              <a:ext uri="{FF2B5EF4-FFF2-40B4-BE49-F238E27FC236}">
                <a16:creationId xmlns:a16="http://schemas.microsoft.com/office/drawing/2014/main" id="{5616F23D-1A48-42A0-A684-806E3E53CB69}"/>
              </a:ext>
            </a:extLst>
          </p:cNvPr>
          <p:cNvSpPr>
            <a:spLocks noChangeArrowheads="1"/>
          </p:cNvSpPr>
          <p:nvPr/>
        </p:nvSpPr>
        <p:spPr bwMode="auto">
          <a:xfrm>
            <a:off x="0" y="151656"/>
            <a:ext cx="76944"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Content Placeholder 14">
            <a:extLst>
              <a:ext uri="{FF2B5EF4-FFF2-40B4-BE49-F238E27FC236}">
                <a16:creationId xmlns:a16="http://schemas.microsoft.com/office/drawing/2014/main" id="{CA7895AD-F3BE-4587-BE9D-63A8A81066FE}"/>
              </a:ext>
            </a:extLst>
          </p:cNvPr>
          <p:cNvSpPr txBox="1">
            <a:spLocks/>
          </p:cNvSpPr>
          <p:nvPr/>
        </p:nvSpPr>
        <p:spPr>
          <a:xfrm>
            <a:off x="6510607" y="4026820"/>
            <a:ext cx="2645410" cy="1607666"/>
          </a:xfrm>
          <a:prstGeom prst="rect">
            <a:avLst/>
          </a:prstGeom>
        </p:spPr>
        <p:txBody>
          <a:bodyPr vert="horz" lIns="91440" tIns="45720" rIns="91440" bIns="45720" rtlCol="0">
            <a:normAutofit fontScale="55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Case 2-4 4 target clusters </a:t>
            </a:r>
            <a:r>
              <a:rPr lang="en-NZ" b="1" u="sng" dirty="0" err="1"/>
              <a:t>on”Green</a:t>
            </a:r>
            <a:r>
              <a:rPr lang="en-NZ" b="1" u="sng" dirty="0"/>
              <a:t>” and “Yellow” </a:t>
            </a:r>
            <a:r>
              <a:rPr lang="en-NZ" b="1" u="sng" dirty="0" err="1"/>
              <a:t>vonaq</a:t>
            </a:r>
            <a:r>
              <a:rPr lang="en-NZ" b="1" u="sng" dirty="0"/>
              <a:t> tests only</a:t>
            </a:r>
          </a:p>
          <a:p>
            <a:endParaRPr lang="en-NZ" b="1" u="sng" dirty="0"/>
          </a:p>
          <a:p>
            <a:r>
              <a:rPr lang="en-NZ" b="1" u="sng" dirty="0"/>
              <a:t>Cluster Sizes</a:t>
            </a:r>
          </a:p>
          <a:p>
            <a:r>
              <a:rPr lang="en-NZ" dirty="0"/>
              <a:t>Cluster 0: 31130 cases</a:t>
            </a:r>
          </a:p>
          <a:p>
            <a:r>
              <a:rPr lang="en-NZ" dirty="0"/>
              <a:t>Cluster 1: 30693 cases</a:t>
            </a:r>
          </a:p>
          <a:p>
            <a:r>
              <a:rPr lang="en-NZ" dirty="0"/>
              <a:t>Cluster 2: 25988 cases</a:t>
            </a:r>
          </a:p>
          <a:p>
            <a:r>
              <a:rPr lang="en-NZ" dirty="0"/>
              <a:t>Cluster 3: 56238 cases</a:t>
            </a:r>
          </a:p>
        </p:txBody>
      </p:sp>
      <p:sp>
        <p:nvSpPr>
          <p:cNvPr id="2" name="TextBox 1">
            <a:extLst>
              <a:ext uri="{FF2B5EF4-FFF2-40B4-BE49-F238E27FC236}">
                <a16:creationId xmlns:a16="http://schemas.microsoft.com/office/drawing/2014/main" id="{31A5C16E-28CE-4F47-A5B3-153FEBE68D0D}"/>
              </a:ext>
            </a:extLst>
          </p:cNvPr>
          <p:cNvSpPr txBox="1"/>
          <p:nvPr/>
        </p:nvSpPr>
        <p:spPr>
          <a:xfrm>
            <a:off x="1092820" y="1115122"/>
            <a:ext cx="8441473" cy="307777"/>
          </a:xfrm>
          <a:prstGeom prst="rect">
            <a:avLst/>
          </a:prstGeom>
          <a:noFill/>
        </p:spPr>
        <p:txBody>
          <a:bodyPr wrap="square" rtlCol="0">
            <a:spAutoFit/>
          </a:bodyPr>
          <a:lstStyle/>
          <a:p>
            <a:r>
              <a:rPr lang="en-NZ" sz="1400" i="1" dirty="0">
                <a:solidFill>
                  <a:srgbClr val="FF0000"/>
                </a:solidFill>
              </a:rPr>
              <a:t>Excluding cases where and we exclude cases where </a:t>
            </a:r>
            <a:r>
              <a:rPr lang="en-NZ" sz="1400" i="1" dirty="0" err="1">
                <a:solidFill>
                  <a:srgbClr val="FF0000"/>
                </a:solidFill>
              </a:rPr>
              <a:t>pole_age</a:t>
            </a:r>
            <a:r>
              <a:rPr lang="en-NZ" sz="1400" i="1" dirty="0">
                <a:solidFill>
                  <a:srgbClr val="FF0000"/>
                </a:solidFill>
              </a:rPr>
              <a:t> is null</a:t>
            </a:r>
          </a:p>
        </p:txBody>
      </p:sp>
      <p:sp>
        <p:nvSpPr>
          <p:cNvPr id="17" name="Content Placeholder 14">
            <a:extLst>
              <a:ext uri="{FF2B5EF4-FFF2-40B4-BE49-F238E27FC236}">
                <a16:creationId xmlns:a16="http://schemas.microsoft.com/office/drawing/2014/main" id="{D4DD53CD-A7C0-43A8-B706-5997467DF5BC}"/>
              </a:ext>
            </a:extLst>
          </p:cNvPr>
          <p:cNvSpPr txBox="1">
            <a:spLocks/>
          </p:cNvSpPr>
          <p:nvPr/>
        </p:nvSpPr>
        <p:spPr>
          <a:xfrm>
            <a:off x="6830695" y="1634489"/>
            <a:ext cx="2325322" cy="1607666"/>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100000"/>
              </a:lnSpc>
              <a:spcBef>
                <a:spcPts val="600"/>
              </a:spcBef>
              <a:buFont typeface="Arial" panose="020B0604020202020204" pitchFamily="34" charset="0"/>
              <a:buNone/>
              <a:defRPr sz="1600" kern="1200">
                <a:solidFill>
                  <a:schemeClr val="tx1"/>
                </a:solidFill>
                <a:latin typeface="+mn-lt"/>
                <a:ea typeface="+mn-ea"/>
                <a:cs typeface="+mn-cs"/>
              </a:defRPr>
            </a:lvl1pPr>
            <a:lvl2pPr marL="174625"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2pPr>
            <a:lvl3pPr marL="363538" indent="-188913"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3pPr>
            <a:lvl4pPr marL="536575" indent="-173038"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4pPr>
            <a:lvl5pPr marL="711200" indent="-174625" algn="l" defTabSz="914400" rtl="0" eaLnBrk="1" latinLnBrk="0" hangingPunct="1">
              <a:lnSpc>
                <a:spcPct val="100000"/>
              </a:lnSpc>
              <a:spcBef>
                <a:spcPts val="6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NZ" b="1" u="sng" dirty="0"/>
              <a:t> Case 2-2: 3 target clusters “</a:t>
            </a:r>
            <a:r>
              <a:rPr lang="en-NZ" b="1" u="sng" dirty="0" err="1"/>
              <a:t>Yellow”vonaq</a:t>
            </a:r>
            <a:r>
              <a:rPr lang="en-NZ" b="1" u="sng" dirty="0"/>
              <a:t> tests only</a:t>
            </a:r>
          </a:p>
          <a:p>
            <a:endParaRPr lang="en-NZ" b="1" u="sng" dirty="0"/>
          </a:p>
          <a:p>
            <a:r>
              <a:rPr lang="en-NZ" b="1" u="sng" dirty="0"/>
              <a:t>Cluster Sizes</a:t>
            </a:r>
          </a:p>
          <a:p>
            <a:r>
              <a:rPr lang="en-NZ" dirty="0"/>
              <a:t>Cluster 0: 2660 cases</a:t>
            </a:r>
          </a:p>
          <a:p>
            <a:r>
              <a:rPr lang="en-NZ" dirty="0"/>
              <a:t>Cluster 1: 2041 cases</a:t>
            </a:r>
          </a:p>
          <a:p>
            <a:r>
              <a:rPr lang="en-NZ" dirty="0"/>
              <a:t>Cluster 2: 3052 cases</a:t>
            </a:r>
          </a:p>
          <a:p>
            <a:endParaRPr lang="en-NZ" dirty="0"/>
          </a:p>
        </p:txBody>
      </p:sp>
    </p:spTree>
    <p:extLst>
      <p:ext uri="{BB962C8B-B14F-4D97-AF65-F5344CB8AC3E}">
        <p14:creationId xmlns:p14="http://schemas.microsoft.com/office/powerpoint/2010/main" val="579659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32</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err="1"/>
              <a:t>Vonaq</a:t>
            </a:r>
            <a:r>
              <a:rPr lang="en-NZ" sz="1800" dirty="0"/>
              <a:t> Test data Case 2-0 (Yellow 4 clusters) most important features distinguishing each cluster</a:t>
            </a:r>
          </a:p>
        </p:txBody>
      </p:sp>
      <p:pic>
        <p:nvPicPr>
          <p:cNvPr id="7" name="Picture 6">
            <a:extLst>
              <a:ext uri="{FF2B5EF4-FFF2-40B4-BE49-F238E27FC236}">
                <a16:creationId xmlns:a16="http://schemas.microsoft.com/office/drawing/2014/main" id="{D2D9552C-3D3C-453A-9264-EF3A98E6D4FD}"/>
              </a:ext>
            </a:extLst>
          </p:cNvPr>
          <p:cNvPicPr>
            <a:picLocks noChangeAspect="1"/>
          </p:cNvPicPr>
          <p:nvPr/>
        </p:nvPicPr>
        <p:blipFill>
          <a:blip r:embed="rId2"/>
          <a:stretch>
            <a:fillRect/>
          </a:stretch>
        </p:blipFill>
        <p:spPr>
          <a:xfrm>
            <a:off x="6184900" y="935908"/>
            <a:ext cx="3705225" cy="2095500"/>
          </a:xfrm>
          <a:prstGeom prst="rect">
            <a:avLst/>
          </a:prstGeom>
        </p:spPr>
      </p:pic>
      <p:pic>
        <p:nvPicPr>
          <p:cNvPr id="10" name="Picture 9">
            <a:extLst>
              <a:ext uri="{FF2B5EF4-FFF2-40B4-BE49-F238E27FC236}">
                <a16:creationId xmlns:a16="http://schemas.microsoft.com/office/drawing/2014/main" id="{7DC46008-204D-41F6-A13F-42E32548FD07}"/>
              </a:ext>
            </a:extLst>
          </p:cNvPr>
          <p:cNvPicPr>
            <a:picLocks noChangeAspect="1"/>
          </p:cNvPicPr>
          <p:nvPr/>
        </p:nvPicPr>
        <p:blipFill>
          <a:blip r:embed="rId3"/>
          <a:stretch>
            <a:fillRect/>
          </a:stretch>
        </p:blipFill>
        <p:spPr>
          <a:xfrm>
            <a:off x="1040092" y="935908"/>
            <a:ext cx="3724275" cy="1895475"/>
          </a:xfrm>
          <a:prstGeom prst="rect">
            <a:avLst/>
          </a:prstGeom>
        </p:spPr>
      </p:pic>
      <p:pic>
        <p:nvPicPr>
          <p:cNvPr id="14" name="Picture 13">
            <a:extLst>
              <a:ext uri="{FF2B5EF4-FFF2-40B4-BE49-F238E27FC236}">
                <a16:creationId xmlns:a16="http://schemas.microsoft.com/office/drawing/2014/main" id="{44E7CE8D-DC4F-49EC-AA5C-6CB949CDA4B4}"/>
              </a:ext>
            </a:extLst>
          </p:cNvPr>
          <p:cNvPicPr>
            <a:picLocks noChangeAspect="1"/>
          </p:cNvPicPr>
          <p:nvPr/>
        </p:nvPicPr>
        <p:blipFill>
          <a:blip r:embed="rId4"/>
          <a:stretch>
            <a:fillRect/>
          </a:stretch>
        </p:blipFill>
        <p:spPr>
          <a:xfrm>
            <a:off x="1006754" y="3192104"/>
            <a:ext cx="3790950" cy="2381250"/>
          </a:xfrm>
          <a:prstGeom prst="rect">
            <a:avLst/>
          </a:prstGeom>
        </p:spPr>
      </p:pic>
      <p:pic>
        <p:nvPicPr>
          <p:cNvPr id="19" name="Picture 18">
            <a:extLst>
              <a:ext uri="{FF2B5EF4-FFF2-40B4-BE49-F238E27FC236}">
                <a16:creationId xmlns:a16="http://schemas.microsoft.com/office/drawing/2014/main" id="{AB4869B3-04C8-422B-BB3D-CE1205521AD0}"/>
              </a:ext>
            </a:extLst>
          </p:cNvPr>
          <p:cNvPicPr>
            <a:picLocks noChangeAspect="1"/>
          </p:cNvPicPr>
          <p:nvPr/>
        </p:nvPicPr>
        <p:blipFill>
          <a:blip r:embed="rId5"/>
          <a:stretch>
            <a:fillRect/>
          </a:stretch>
        </p:blipFill>
        <p:spPr>
          <a:xfrm>
            <a:off x="6146800" y="3287092"/>
            <a:ext cx="3743325" cy="2028825"/>
          </a:xfrm>
          <a:prstGeom prst="rect">
            <a:avLst/>
          </a:prstGeom>
        </p:spPr>
      </p:pic>
    </p:spTree>
    <p:extLst>
      <p:ext uri="{BB962C8B-B14F-4D97-AF65-F5344CB8AC3E}">
        <p14:creationId xmlns:p14="http://schemas.microsoft.com/office/powerpoint/2010/main" val="36085624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2834269" y="136525"/>
            <a:ext cx="8577330" cy="369332"/>
          </a:xfrm>
          <a:prstGeom prst="rect">
            <a:avLst/>
          </a:prstGeom>
          <a:noFill/>
        </p:spPr>
        <p:txBody>
          <a:bodyPr wrap="square" rtlCol="0">
            <a:spAutoFit/>
          </a:bodyPr>
          <a:lstStyle/>
          <a:p>
            <a:r>
              <a:rPr lang="en-NZ" sz="1800" dirty="0" err="1"/>
              <a:t>Vonaq</a:t>
            </a:r>
            <a:r>
              <a:rPr lang="en-NZ" sz="1800" dirty="0"/>
              <a:t> Test data Case 2-1 (Yellow 4 clusters) </a:t>
            </a:r>
            <a:r>
              <a:rPr lang="en-NZ" dirty="0"/>
              <a:t>Cluster 0</a:t>
            </a:r>
          </a:p>
        </p:txBody>
      </p:sp>
      <p:pic>
        <p:nvPicPr>
          <p:cNvPr id="5" name="Picture 4" descr="Diagram&#10;&#10;Description automatically generated">
            <a:extLst>
              <a:ext uri="{FF2B5EF4-FFF2-40B4-BE49-F238E27FC236}">
                <a16:creationId xmlns:a16="http://schemas.microsoft.com/office/drawing/2014/main" id="{DF26F33C-B6BC-42BD-AF16-BE5EFDEB0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28876"/>
            <a:ext cx="12192000" cy="5200247"/>
          </a:xfrm>
          <a:prstGeom prst="rect">
            <a:avLst/>
          </a:prstGeom>
        </p:spPr>
      </p:pic>
    </p:spTree>
    <p:extLst>
      <p:ext uri="{BB962C8B-B14F-4D97-AF65-F5344CB8AC3E}">
        <p14:creationId xmlns:p14="http://schemas.microsoft.com/office/powerpoint/2010/main" val="3803892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a:t>
            </a:r>
            <a:r>
              <a:rPr lang="en-NZ" sz="1800"/>
              <a:t>Case 2-0 </a:t>
            </a:r>
            <a:r>
              <a:rPr lang="en-NZ" sz="1800" dirty="0"/>
              <a:t>(Yellow 4 clusters) </a:t>
            </a:r>
            <a:r>
              <a:rPr lang="en-NZ" dirty="0"/>
              <a:t>Cluster 1</a:t>
            </a:r>
          </a:p>
        </p:txBody>
      </p:sp>
      <p:pic>
        <p:nvPicPr>
          <p:cNvPr id="3" name="Picture 2" descr="Diagram&#10;&#10;Description automatically generated">
            <a:extLst>
              <a:ext uri="{FF2B5EF4-FFF2-40B4-BE49-F238E27FC236}">
                <a16:creationId xmlns:a16="http://schemas.microsoft.com/office/drawing/2014/main" id="{E6A6E3AB-AFFA-461E-8B35-CFC94B200F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8487"/>
            <a:ext cx="12192000" cy="4681025"/>
          </a:xfrm>
          <a:prstGeom prst="rect">
            <a:avLst/>
          </a:prstGeom>
        </p:spPr>
      </p:pic>
    </p:spTree>
    <p:extLst>
      <p:ext uri="{BB962C8B-B14F-4D97-AF65-F5344CB8AC3E}">
        <p14:creationId xmlns:p14="http://schemas.microsoft.com/office/powerpoint/2010/main" val="1146336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2-0 (Yellow 4 clusters) </a:t>
            </a:r>
            <a:r>
              <a:rPr lang="en-NZ" dirty="0"/>
              <a:t>Cluster 2</a:t>
            </a:r>
          </a:p>
        </p:txBody>
      </p:sp>
      <p:pic>
        <p:nvPicPr>
          <p:cNvPr id="5" name="Picture 4" descr="Diagram&#10;&#10;Description automatically generated">
            <a:extLst>
              <a:ext uri="{FF2B5EF4-FFF2-40B4-BE49-F238E27FC236}">
                <a16:creationId xmlns:a16="http://schemas.microsoft.com/office/drawing/2014/main" id="{B6FBF064-B1A7-48F4-9D67-9A3A1362AF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47"/>
            <a:ext cx="12192000" cy="5638706"/>
          </a:xfrm>
          <a:prstGeom prst="rect">
            <a:avLst/>
          </a:prstGeom>
        </p:spPr>
      </p:pic>
    </p:spTree>
    <p:extLst>
      <p:ext uri="{BB962C8B-B14F-4D97-AF65-F5344CB8AC3E}">
        <p14:creationId xmlns:p14="http://schemas.microsoft.com/office/powerpoint/2010/main" val="42658753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2-0 (Yellow 4 clusters) </a:t>
            </a:r>
            <a:r>
              <a:rPr lang="en-NZ" dirty="0"/>
              <a:t>Cluster 3</a:t>
            </a:r>
          </a:p>
        </p:txBody>
      </p:sp>
      <p:pic>
        <p:nvPicPr>
          <p:cNvPr id="7" name="Picture 6" descr="Diagram&#10;&#10;Description automatically generated">
            <a:extLst>
              <a:ext uri="{FF2B5EF4-FFF2-40B4-BE49-F238E27FC236}">
                <a16:creationId xmlns:a16="http://schemas.microsoft.com/office/drawing/2014/main" id="{F5BDC1BD-87BE-4AB4-8201-F6401A678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1776"/>
            <a:ext cx="12192000" cy="5334447"/>
          </a:xfrm>
          <a:prstGeom prst="rect">
            <a:avLst/>
          </a:prstGeom>
        </p:spPr>
      </p:pic>
    </p:spTree>
    <p:extLst>
      <p:ext uri="{BB962C8B-B14F-4D97-AF65-F5344CB8AC3E}">
        <p14:creationId xmlns:p14="http://schemas.microsoft.com/office/powerpoint/2010/main" val="4200240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37</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err="1"/>
              <a:t>Vonaq</a:t>
            </a:r>
            <a:r>
              <a:rPr lang="en-NZ" sz="1800" dirty="0"/>
              <a:t> Test data Case 2-1 (All colours 4 clusters) most important features distinguishing each cluster</a:t>
            </a:r>
          </a:p>
        </p:txBody>
      </p:sp>
      <p:pic>
        <p:nvPicPr>
          <p:cNvPr id="8" name="Picture 7">
            <a:extLst>
              <a:ext uri="{FF2B5EF4-FFF2-40B4-BE49-F238E27FC236}">
                <a16:creationId xmlns:a16="http://schemas.microsoft.com/office/drawing/2014/main" id="{608C2821-11F8-41DD-9716-01159A6BE948}"/>
              </a:ext>
            </a:extLst>
          </p:cNvPr>
          <p:cNvPicPr>
            <a:picLocks noChangeAspect="1"/>
          </p:cNvPicPr>
          <p:nvPr/>
        </p:nvPicPr>
        <p:blipFill>
          <a:blip r:embed="rId2"/>
          <a:stretch>
            <a:fillRect/>
          </a:stretch>
        </p:blipFill>
        <p:spPr>
          <a:xfrm>
            <a:off x="1052926" y="1105521"/>
            <a:ext cx="3705225" cy="1704975"/>
          </a:xfrm>
          <a:prstGeom prst="rect">
            <a:avLst/>
          </a:prstGeom>
        </p:spPr>
      </p:pic>
      <p:pic>
        <p:nvPicPr>
          <p:cNvPr id="11" name="Picture 10">
            <a:extLst>
              <a:ext uri="{FF2B5EF4-FFF2-40B4-BE49-F238E27FC236}">
                <a16:creationId xmlns:a16="http://schemas.microsoft.com/office/drawing/2014/main" id="{85D48FA5-5A67-4973-9138-AB27D2489D25}"/>
              </a:ext>
            </a:extLst>
          </p:cNvPr>
          <p:cNvPicPr>
            <a:picLocks noChangeAspect="1"/>
          </p:cNvPicPr>
          <p:nvPr/>
        </p:nvPicPr>
        <p:blipFill>
          <a:blip r:embed="rId3"/>
          <a:stretch>
            <a:fillRect/>
          </a:stretch>
        </p:blipFill>
        <p:spPr>
          <a:xfrm>
            <a:off x="5552663" y="939809"/>
            <a:ext cx="3762375" cy="2428875"/>
          </a:xfrm>
          <a:prstGeom prst="rect">
            <a:avLst/>
          </a:prstGeom>
        </p:spPr>
      </p:pic>
      <p:pic>
        <p:nvPicPr>
          <p:cNvPr id="13" name="Picture 12">
            <a:extLst>
              <a:ext uri="{FF2B5EF4-FFF2-40B4-BE49-F238E27FC236}">
                <a16:creationId xmlns:a16="http://schemas.microsoft.com/office/drawing/2014/main" id="{06100F8E-C956-4690-9BF4-89DF157179DD}"/>
              </a:ext>
            </a:extLst>
          </p:cNvPr>
          <p:cNvPicPr>
            <a:picLocks noChangeAspect="1"/>
          </p:cNvPicPr>
          <p:nvPr/>
        </p:nvPicPr>
        <p:blipFill>
          <a:blip r:embed="rId4"/>
          <a:stretch>
            <a:fillRect/>
          </a:stretch>
        </p:blipFill>
        <p:spPr>
          <a:xfrm>
            <a:off x="1019587" y="3320420"/>
            <a:ext cx="3714750" cy="2371725"/>
          </a:xfrm>
          <a:prstGeom prst="rect">
            <a:avLst/>
          </a:prstGeom>
        </p:spPr>
      </p:pic>
      <p:pic>
        <p:nvPicPr>
          <p:cNvPr id="16" name="Picture 15">
            <a:extLst>
              <a:ext uri="{FF2B5EF4-FFF2-40B4-BE49-F238E27FC236}">
                <a16:creationId xmlns:a16="http://schemas.microsoft.com/office/drawing/2014/main" id="{5E793A20-5AFB-4F99-8C06-D2AF33800008}"/>
              </a:ext>
            </a:extLst>
          </p:cNvPr>
          <p:cNvPicPr>
            <a:picLocks noChangeAspect="1"/>
          </p:cNvPicPr>
          <p:nvPr/>
        </p:nvPicPr>
        <p:blipFill>
          <a:blip r:embed="rId5"/>
          <a:stretch>
            <a:fillRect/>
          </a:stretch>
        </p:blipFill>
        <p:spPr>
          <a:xfrm>
            <a:off x="5552663" y="3529969"/>
            <a:ext cx="3752850" cy="1952625"/>
          </a:xfrm>
          <a:prstGeom prst="rect">
            <a:avLst/>
          </a:prstGeom>
        </p:spPr>
      </p:pic>
    </p:spTree>
    <p:extLst>
      <p:ext uri="{BB962C8B-B14F-4D97-AF65-F5344CB8AC3E}">
        <p14:creationId xmlns:p14="http://schemas.microsoft.com/office/powerpoint/2010/main" val="2367634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2-1 (All colours 4 clusters) </a:t>
            </a:r>
            <a:r>
              <a:rPr lang="en-NZ" dirty="0"/>
              <a:t>Cluster 0</a:t>
            </a:r>
          </a:p>
        </p:txBody>
      </p:sp>
      <p:pic>
        <p:nvPicPr>
          <p:cNvPr id="5" name="Picture 4" descr="Diagram&#10;&#10;Description automatically generated">
            <a:extLst>
              <a:ext uri="{FF2B5EF4-FFF2-40B4-BE49-F238E27FC236}">
                <a16:creationId xmlns:a16="http://schemas.microsoft.com/office/drawing/2014/main" id="{0FB4A69D-6899-4D95-AD92-5DB52D3DC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3340" y="484764"/>
            <a:ext cx="8414877" cy="5540599"/>
          </a:xfrm>
          <a:prstGeom prst="rect">
            <a:avLst/>
          </a:prstGeom>
        </p:spPr>
      </p:pic>
    </p:spTree>
    <p:extLst>
      <p:ext uri="{BB962C8B-B14F-4D97-AF65-F5344CB8AC3E}">
        <p14:creationId xmlns:p14="http://schemas.microsoft.com/office/powerpoint/2010/main" val="3493219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2-1 (All colours 4 clusters) </a:t>
            </a:r>
            <a:r>
              <a:rPr lang="en-NZ" dirty="0"/>
              <a:t>Cluster 1</a:t>
            </a:r>
          </a:p>
        </p:txBody>
      </p:sp>
      <p:pic>
        <p:nvPicPr>
          <p:cNvPr id="5" name="Picture 4" descr="Diagram&#10;&#10;Description automatically generated">
            <a:extLst>
              <a:ext uri="{FF2B5EF4-FFF2-40B4-BE49-F238E27FC236}">
                <a16:creationId xmlns:a16="http://schemas.microsoft.com/office/drawing/2014/main" id="{AE8CCE80-D15A-40DF-9CA2-0A56292D3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731"/>
            <a:ext cx="12192000" cy="4128538"/>
          </a:xfrm>
          <a:prstGeom prst="rect">
            <a:avLst/>
          </a:prstGeom>
        </p:spPr>
      </p:pic>
    </p:spTree>
    <p:extLst>
      <p:ext uri="{BB962C8B-B14F-4D97-AF65-F5344CB8AC3E}">
        <p14:creationId xmlns:p14="http://schemas.microsoft.com/office/powerpoint/2010/main" val="3529015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D66C08-713A-4FC5-9683-0AB9CDFCEC1C}"/>
              </a:ext>
            </a:extLst>
          </p:cNvPr>
          <p:cNvSpPr>
            <a:spLocks noGrp="1"/>
          </p:cNvSpPr>
          <p:nvPr>
            <p:ph sz="quarter" idx="16"/>
          </p:nvPr>
        </p:nvSpPr>
        <p:spPr>
          <a:xfrm>
            <a:off x="472494" y="824599"/>
            <a:ext cx="10938456" cy="4795151"/>
          </a:xfrm>
        </p:spPr>
        <p:txBody>
          <a:bodyPr>
            <a:normAutofit lnSpcReduction="10000"/>
          </a:bodyPr>
          <a:lstStyle/>
          <a:p>
            <a:r>
              <a:rPr lang="en-NZ" dirty="0"/>
              <a:t>Predictive maintenance doesn’t need to require anything more than an informal mathematical computation.</a:t>
            </a:r>
          </a:p>
          <a:p>
            <a:endParaRPr lang="en-NZ" dirty="0"/>
          </a:p>
          <a:p>
            <a:r>
              <a:rPr lang="en-NZ" b="1" dirty="0"/>
              <a:t>ML eliminates most of the guesswork and can help us focus on other tasks as it enables us to:</a:t>
            </a:r>
          </a:p>
          <a:p>
            <a:endParaRPr lang="en-NZ" b="1" dirty="0"/>
          </a:p>
          <a:p>
            <a:pPr marL="285750" indent="-285750">
              <a:buFont typeface="Arial" panose="020B0604020202020204" pitchFamily="34" charset="0"/>
              <a:buChar char="•"/>
            </a:pPr>
            <a:r>
              <a:rPr lang="en-NZ" dirty="0"/>
              <a:t>Create predictive models for maximizing assets lifetime, operational efficiency and or uptime</a:t>
            </a:r>
          </a:p>
          <a:p>
            <a:pPr marL="285750" indent="-285750">
              <a:buFont typeface="Arial" panose="020B0604020202020204" pitchFamily="34" charset="0"/>
              <a:buChar char="•"/>
            </a:pPr>
            <a:r>
              <a:rPr lang="en-NZ" dirty="0"/>
              <a:t>Leverage past data and or continuous data</a:t>
            </a:r>
          </a:p>
          <a:p>
            <a:pPr marL="285750" indent="-285750">
              <a:buFont typeface="Arial" panose="020B0604020202020204" pitchFamily="34" charset="0"/>
              <a:buChar char="•"/>
            </a:pPr>
            <a:r>
              <a:rPr lang="en-NZ" dirty="0"/>
              <a:t>Optimise the periodic maintenance operations</a:t>
            </a:r>
          </a:p>
          <a:p>
            <a:pPr marL="285750" indent="-285750">
              <a:buFont typeface="Arial" panose="020B0604020202020204" pitchFamily="34" charset="0"/>
              <a:buChar char="•"/>
            </a:pPr>
            <a:r>
              <a:rPr lang="en-NZ" dirty="0"/>
              <a:t>Avoid or minimise downtimes saving money, time and frustration</a:t>
            </a:r>
          </a:p>
          <a:p>
            <a:pPr marL="285750" indent="-285750">
              <a:buFont typeface="Arial" panose="020B0604020202020204" pitchFamily="34" charset="0"/>
              <a:buChar char="•"/>
            </a:pPr>
            <a:endParaRPr lang="en-NZ" b="1" dirty="0"/>
          </a:p>
          <a:p>
            <a:pPr marL="285750" indent="-285750">
              <a:buFont typeface="Arial" panose="020B0604020202020204" pitchFamily="34" charset="0"/>
              <a:buChar char="•"/>
            </a:pPr>
            <a:endParaRPr lang="en-NZ" b="1" dirty="0"/>
          </a:p>
          <a:p>
            <a:pPr marL="285750" indent="-285750">
              <a:buFont typeface="Arial" panose="020B0604020202020204" pitchFamily="34" charset="0"/>
              <a:buChar char="•"/>
            </a:pPr>
            <a:r>
              <a:rPr lang="en-NZ" dirty="0"/>
              <a:t>However, </a:t>
            </a:r>
            <a:r>
              <a:rPr lang="en-NZ" b="1" dirty="0"/>
              <a:t>success</a:t>
            </a:r>
            <a:r>
              <a:rPr lang="en-NZ" dirty="0"/>
              <a:t> in using ML for Predictive Maintenance </a:t>
            </a:r>
            <a:r>
              <a:rPr lang="en-NZ" b="1" dirty="0"/>
              <a:t>requires</a:t>
            </a:r>
            <a:r>
              <a:rPr lang="en-NZ" dirty="0"/>
              <a:t>:​</a:t>
            </a:r>
          </a:p>
          <a:p>
            <a:pPr marL="285750" indent="-285750">
              <a:buFont typeface="Arial" panose="020B0604020202020204" pitchFamily="34" charset="0"/>
              <a:buChar char="•"/>
            </a:pPr>
            <a:endParaRPr lang="en-NZ" dirty="0"/>
          </a:p>
          <a:p>
            <a:pPr marL="460375" lvl="1" indent="-285750"/>
            <a:r>
              <a:rPr lang="en-NZ" dirty="0"/>
              <a:t>Having </a:t>
            </a:r>
            <a:r>
              <a:rPr lang="en-NZ" b="1" dirty="0"/>
              <a:t>the right data</a:t>
            </a:r>
            <a:r>
              <a:rPr lang="en-NZ" dirty="0"/>
              <a:t> available relevant, sufficient, quality​</a:t>
            </a:r>
          </a:p>
          <a:p>
            <a:pPr marL="460375" lvl="1" indent="-285750"/>
            <a:r>
              <a:rPr lang="en-NZ" b="1" dirty="0"/>
              <a:t>Framing the problem appropriately </a:t>
            </a:r>
            <a:r>
              <a:rPr lang="en-NZ" dirty="0"/>
              <a:t>including feature engineering​</a:t>
            </a:r>
          </a:p>
          <a:p>
            <a:pPr marL="460375" lvl="1" indent="-285750"/>
            <a:r>
              <a:rPr lang="en-NZ" b="1" dirty="0"/>
              <a:t>Evaluating the model </a:t>
            </a:r>
            <a:r>
              <a:rPr lang="en-NZ" dirty="0"/>
              <a:t>predictions properly</a:t>
            </a:r>
          </a:p>
        </p:txBody>
      </p:sp>
      <p:sp>
        <p:nvSpPr>
          <p:cNvPr id="3" name="Date Placeholder 2">
            <a:extLst>
              <a:ext uri="{FF2B5EF4-FFF2-40B4-BE49-F238E27FC236}">
                <a16:creationId xmlns:a16="http://schemas.microsoft.com/office/drawing/2014/main" id="{FC15DBD7-E7BF-4C94-9133-D2BE07AE9B31}"/>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0258AEE-9D97-46CC-B45E-1167A4576D7A}"/>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739E4FB3-75D9-4F6F-9254-4D1CB93B08A5}"/>
              </a:ext>
            </a:extLst>
          </p:cNvPr>
          <p:cNvSpPr>
            <a:spLocks noGrp="1"/>
          </p:cNvSpPr>
          <p:nvPr>
            <p:ph type="sldNum" sz="quarter" idx="12"/>
          </p:nvPr>
        </p:nvSpPr>
        <p:spPr/>
        <p:txBody>
          <a:bodyPr/>
          <a:lstStyle/>
          <a:p>
            <a:fld id="{41C2B030-62FB-4062-B729-61EA60487439}" type="slidenum">
              <a:rPr lang="en-NZ" smtClean="0"/>
              <a:pPr/>
              <a:t>4</a:t>
            </a:fld>
            <a:endParaRPr lang="en-NZ" dirty="0"/>
          </a:p>
        </p:txBody>
      </p:sp>
      <p:sp>
        <p:nvSpPr>
          <p:cNvPr id="6" name="Text Placeholder 5">
            <a:extLst>
              <a:ext uri="{FF2B5EF4-FFF2-40B4-BE49-F238E27FC236}">
                <a16:creationId xmlns:a16="http://schemas.microsoft.com/office/drawing/2014/main" id="{DADE7FD6-1381-4317-AB9F-73460B21E6C9}"/>
              </a:ext>
            </a:extLst>
          </p:cNvPr>
          <p:cNvSpPr>
            <a:spLocks noGrp="1"/>
          </p:cNvSpPr>
          <p:nvPr>
            <p:ph type="body" sz="quarter" idx="13"/>
          </p:nvPr>
        </p:nvSpPr>
        <p:spPr>
          <a:xfrm>
            <a:off x="958850" y="253099"/>
            <a:ext cx="10452100" cy="571500"/>
          </a:xfrm>
        </p:spPr>
        <p:txBody>
          <a:bodyPr/>
          <a:lstStyle/>
          <a:p>
            <a:r>
              <a:rPr lang="en-NZ" dirty="0"/>
              <a:t>Why using ML in predictive maintenance</a:t>
            </a:r>
          </a:p>
          <a:p>
            <a:endParaRPr lang="en-NZ" dirty="0"/>
          </a:p>
        </p:txBody>
      </p:sp>
    </p:spTree>
    <p:extLst>
      <p:ext uri="{BB962C8B-B14F-4D97-AF65-F5344CB8AC3E}">
        <p14:creationId xmlns:p14="http://schemas.microsoft.com/office/powerpoint/2010/main" val="3461392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Case 2-1 data (All colours 4 clusters) </a:t>
            </a:r>
            <a:r>
              <a:rPr lang="en-NZ" dirty="0"/>
              <a:t>Cluster 2</a:t>
            </a:r>
          </a:p>
        </p:txBody>
      </p:sp>
      <p:pic>
        <p:nvPicPr>
          <p:cNvPr id="5" name="Picture 4" descr="Diagram&#10;&#10;Description automatically generated">
            <a:extLst>
              <a:ext uri="{FF2B5EF4-FFF2-40B4-BE49-F238E27FC236}">
                <a16:creationId xmlns:a16="http://schemas.microsoft.com/office/drawing/2014/main" id="{99A2E28D-0DA7-4B29-90A5-E5F742F09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960"/>
            <a:ext cx="12192000" cy="4454080"/>
          </a:xfrm>
          <a:prstGeom prst="rect">
            <a:avLst/>
          </a:prstGeom>
        </p:spPr>
      </p:pic>
    </p:spTree>
    <p:extLst>
      <p:ext uri="{BB962C8B-B14F-4D97-AF65-F5344CB8AC3E}">
        <p14:creationId xmlns:p14="http://schemas.microsoft.com/office/powerpoint/2010/main" val="41973956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Case 2-1 data (All colours 4 clusters) </a:t>
            </a:r>
            <a:r>
              <a:rPr lang="en-NZ" dirty="0"/>
              <a:t>Cluster 3</a:t>
            </a:r>
          </a:p>
        </p:txBody>
      </p:sp>
      <p:pic>
        <p:nvPicPr>
          <p:cNvPr id="3" name="Picture 2" descr="Diagram&#10;&#10;Description automatically generated">
            <a:extLst>
              <a:ext uri="{FF2B5EF4-FFF2-40B4-BE49-F238E27FC236}">
                <a16:creationId xmlns:a16="http://schemas.microsoft.com/office/drawing/2014/main" id="{C60A1FBC-9182-4525-BA98-35E8720D2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779"/>
            <a:ext cx="12192000" cy="3958442"/>
          </a:xfrm>
          <a:prstGeom prst="rect">
            <a:avLst/>
          </a:prstGeom>
        </p:spPr>
      </p:pic>
    </p:spTree>
    <p:extLst>
      <p:ext uri="{BB962C8B-B14F-4D97-AF65-F5344CB8AC3E}">
        <p14:creationId xmlns:p14="http://schemas.microsoft.com/office/powerpoint/2010/main" val="2518018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42</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err="1"/>
              <a:t>Vonaq</a:t>
            </a:r>
            <a:r>
              <a:rPr lang="en-NZ" sz="1800" dirty="0"/>
              <a:t> Test data Case 2-2 (Red + Yellow 3 clusters) most important features distinguishing each cluster</a:t>
            </a:r>
          </a:p>
        </p:txBody>
      </p:sp>
      <p:pic>
        <p:nvPicPr>
          <p:cNvPr id="8" name="Picture 7">
            <a:extLst>
              <a:ext uri="{FF2B5EF4-FFF2-40B4-BE49-F238E27FC236}">
                <a16:creationId xmlns:a16="http://schemas.microsoft.com/office/drawing/2014/main" id="{71B60FED-B7D3-49AD-BF68-84C2A1F799A0}"/>
              </a:ext>
            </a:extLst>
          </p:cNvPr>
          <p:cNvPicPr>
            <a:picLocks noChangeAspect="1"/>
          </p:cNvPicPr>
          <p:nvPr/>
        </p:nvPicPr>
        <p:blipFill>
          <a:blip r:embed="rId2"/>
          <a:stretch>
            <a:fillRect/>
          </a:stretch>
        </p:blipFill>
        <p:spPr>
          <a:xfrm>
            <a:off x="1053588" y="1146840"/>
            <a:ext cx="3752850" cy="2066925"/>
          </a:xfrm>
          <a:prstGeom prst="rect">
            <a:avLst/>
          </a:prstGeom>
        </p:spPr>
      </p:pic>
      <p:pic>
        <p:nvPicPr>
          <p:cNvPr id="11" name="Picture 10">
            <a:extLst>
              <a:ext uri="{FF2B5EF4-FFF2-40B4-BE49-F238E27FC236}">
                <a16:creationId xmlns:a16="http://schemas.microsoft.com/office/drawing/2014/main" id="{8A5D0192-3A7F-49B0-AFFE-2BE87D524CB8}"/>
              </a:ext>
            </a:extLst>
          </p:cNvPr>
          <p:cNvPicPr>
            <a:picLocks noChangeAspect="1"/>
          </p:cNvPicPr>
          <p:nvPr/>
        </p:nvPicPr>
        <p:blipFill>
          <a:blip r:embed="rId3"/>
          <a:stretch>
            <a:fillRect/>
          </a:stretch>
        </p:blipFill>
        <p:spPr>
          <a:xfrm>
            <a:off x="3531010" y="3429000"/>
            <a:ext cx="3733800" cy="2181225"/>
          </a:xfrm>
          <a:prstGeom prst="rect">
            <a:avLst/>
          </a:prstGeom>
        </p:spPr>
      </p:pic>
      <p:pic>
        <p:nvPicPr>
          <p:cNvPr id="13" name="Picture 12">
            <a:extLst>
              <a:ext uri="{FF2B5EF4-FFF2-40B4-BE49-F238E27FC236}">
                <a16:creationId xmlns:a16="http://schemas.microsoft.com/office/drawing/2014/main" id="{197BA8BE-C772-453C-90F3-3BF1BD0DCA98}"/>
              </a:ext>
            </a:extLst>
          </p:cNvPr>
          <p:cNvPicPr>
            <a:picLocks noChangeAspect="1"/>
          </p:cNvPicPr>
          <p:nvPr/>
        </p:nvPicPr>
        <p:blipFill>
          <a:blip r:embed="rId4"/>
          <a:stretch>
            <a:fillRect/>
          </a:stretch>
        </p:blipFill>
        <p:spPr>
          <a:xfrm>
            <a:off x="7658100" y="1146840"/>
            <a:ext cx="3752850" cy="2190750"/>
          </a:xfrm>
          <a:prstGeom prst="rect">
            <a:avLst/>
          </a:prstGeom>
        </p:spPr>
      </p:pic>
    </p:spTree>
    <p:extLst>
      <p:ext uri="{BB962C8B-B14F-4D97-AF65-F5344CB8AC3E}">
        <p14:creationId xmlns:p14="http://schemas.microsoft.com/office/powerpoint/2010/main" val="12768214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2-3 (Red + Yellow 4 clusters) </a:t>
            </a:r>
            <a:r>
              <a:rPr lang="en-NZ" dirty="0"/>
              <a:t>Cluster 0</a:t>
            </a:r>
          </a:p>
        </p:txBody>
      </p:sp>
      <p:pic>
        <p:nvPicPr>
          <p:cNvPr id="5" name="Picture 4" descr="Diagram&#10;&#10;Description automatically generated">
            <a:extLst>
              <a:ext uri="{FF2B5EF4-FFF2-40B4-BE49-F238E27FC236}">
                <a16:creationId xmlns:a16="http://schemas.microsoft.com/office/drawing/2014/main" id="{A80C1765-7370-4067-82B7-3F27A87A61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39291"/>
            <a:ext cx="12192000" cy="4779418"/>
          </a:xfrm>
          <a:prstGeom prst="rect">
            <a:avLst/>
          </a:prstGeom>
        </p:spPr>
      </p:pic>
    </p:spTree>
    <p:extLst>
      <p:ext uri="{BB962C8B-B14F-4D97-AF65-F5344CB8AC3E}">
        <p14:creationId xmlns:p14="http://schemas.microsoft.com/office/powerpoint/2010/main" val="453340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2-3 (Red + Yellow 4 clusters) </a:t>
            </a:r>
            <a:r>
              <a:rPr lang="en-NZ" dirty="0"/>
              <a:t>Cluster 1</a:t>
            </a:r>
          </a:p>
        </p:txBody>
      </p:sp>
      <p:pic>
        <p:nvPicPr>
          <p:cNvPr id="3" name="Picture 2" descr="Diagram&#10;&#10;Description automatically generated">
            <a:extLst>
              <a:ext uri="{FF2B5EF4-FFF2-40B4-BE49-F238E27FC236}">
                <a16:creationId xmlns:a16="http://schemas.microsoft.com/office/drawing/2014/main" id="{CE5B0732-D66A-4DE2-AD47-9663BC790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87012"/>
            <a:ext cx="12192000" cy="5083975"/>
          </a:xfrm>
          <a:prstGeom prst="rect">
            <a:avLst/>
          </a:prstGeom>
        </p:spPr>
      </p:pic>
    </p:spTree>
    <p:extLst>
      <p:ext uri="{BB962C8B-B14F-4D97-AF65-F5344CB8AC3E}">
        <p14:creationId xmlns:p14="http://schemas.microsoft.com/office/powerpoint/2010/main" val="3927101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2-3 (Red + Yellow 4 clusters) </a:t>
            </a:r>
            <a:r>
              <a:rPr lang="en-NZ" dirty="0"/>
              <a:t>Cluster 2</a:t>
            </a:r>
          </a:p>
        </p:txBody>
      </p:sp>
      <p:pic>
        <p:nvPicPr>
          <p:cNvPr id="3" name="Picture 2" descr="Diagram&#10;&#10;Description automatically generated">
            <a:extLst>
              <a:ext uri="{FF2B5EF4-FFF2-40B4-BE49-F238E27FC236}">
                <a16:creationId xmlns:a16="http://schemas.microsoft.com/office/drawing/2014/main" id="{822E93DD-E122-4EE7-ADE3-69E7EA1E86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9498"/>
            <a:ext cx="12192000" cy="4079003"/>
          </a:xfrm>
          <a:prstGeom prst="rect">
            <a:avLst/>
          </a:prstGeom>
        </p:spPr>
      </p:pic>
    </p:spTree>
    <p:extLst>
      <p:ext uri="{BB962C8B-B14F-4D97-AF65-F5344CB8AC3E}">
        <p14:creationId xmlns:p14="http://schemas.microsoft.com/office/powerpoint/2010/main" val="1077783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46</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err="1"/>
              <a:t>Vonaq</a:t>
            </a:r>
            <a:r>
              <a:rPr lang="en-NZ" sz="1800" dirty="0"/>
              <a:t> Test data Case 2-4 (Red + Yellow 4 clusters) most important features distinguishing each cluster</a:t>
            </a:r>
          </a:p>
        </p:txBody>
      </p:sp>
      <p:pic>
        <p:nvPicPr>
          <p:cNvPr id="7" name="Picture 6">
            <a:extLst>
              <a:ext uri="{FF2B5EF4-FFF2-40B4-BE49-F238E27FC236}">
                <a16:creationId xmlns:a16="http://schemas.microsoft.com/office/drawing/2014/main" id="{CD4B3641-C632-412C-87BD-CCEA57FB4309}"/>
              </a:ext>
            </a:extLst>
          </p:cNvPr>
          <p:cNvPicPr>
            <a:picLocks noChangeAspect="1"/>
          </p:cNvPicPr>
          <p:nvPr/>
        </p:nvPicPr>
        <p:blipFill>
          <a:blip r:embed="rId2"/>
          <a:stretch>
            <a:fillRect/>
          </a:stretch>
        </p:blipFill>
        <p:spPr>
          <a:xfrm>
            <a:off x="195264" y="919130"/>
            <a:ext cx="3733800" cy="2057400"/>
          </a:xfrm>
          <a:prstGeom prst="rect">
            <a:avLst/>
          </a:prstGeom>
        </p:spPr>
      </p:pic>
      <p:pic>
        <p:nvPicPr>
          <p:cNvPr id="10" name="Picture 9">
            <a:extLst>
              <a:ext uri="{FF2B5EF4-FFF2-40B4-BE49-F238E27FC236}">
                <a16:creationId xmlns:a16="http://schemas.microsoft.com/office/drawing/2014/main" id="{E8D140FA-1BF5-4A82-BC1C-F1EC9B959342}"/>
              </a:ext>
            </a:extLst>
          </p:cNvPr>
          <p:cNvPicPr>
            <a:picLocks noChangeAspect="1"/>
          </p:cNvPicPr>
          <p:nvPr/>
        </p:nvPicPr>
        <p:blipFill>
          <a:blip r:embed="rId3"/>
          <a:stretch>
            <a:fillRect/>
          </a:stretch>
        </p:blipFill>
        <p:spPr>
          <a:xfrm>
            <a:off x="1837441" y="3436578"/>
            <a:ext cx="3657600" cy="2343150"/>
          </a:xfrm>
          <a:prstGeom prst="rect">
            <a:avLst/>
          </a:prstGeom>
        </p:spPr>
      </p:pic>
      <p:pic>
        <p:nvPicPr>
          <p:cNvPr id="14" name="Picture 13">
            <a:extLst>
              <a:ext uri="{FF2B5EF4-FFF2-40B4-BE49-F238E27FC236}">
                <a16:creationId xmlns:a16="http://schemas.microsoft.com/office/drawing/2014/main" id="{B33C552D-4847-4051-8B04-E5A83B701F33}"/>
              </a:ext>
            </a:extLst>
          </p:cNvPr>
          <p:cNvPicPr>
            <a:picLocks noChangeAspect="1"/>
          </p:cNvPicPr>
          <p:nvPr/>
        </p:nvPicPr>
        <p:blipFill>
          <a:blip r:embed="rId4"/>
          <a:stretch>
            <a:fillRect/>
          </a:stretch>
        </p:blipFill>
        <p:spPr>
          <a:xfrm>
            <a:off x="5220144" y="919130"/>
            <a:ext cx="3771900" cy="2819400"/>
          </a:xfrm>
          <a:prstGeom prst="rect">
            <a:avLst/>
          </a:prstGeom>
        </p:spPr>
      </p:pic>
      <p:pic>
        <p:nvPicPr>
          <p:cNvPr id="17" name="Picture 16">
            <a:extLst>
              <a:ext uri="{FF2B5EF4-FFF2-40B4-BE49-F238E27FC236}">
                <a16:creationId xmlns:a16="http://schemas.microsoft.com/office/drawing/2014/main" id="{4095EF98-0AE5-431D-A064-72217024C754}"/>
              </a:ext>
            </a:extLst>
          </p:cNvPr>
          <p:cNvPicPr>
            <a:picLocks noChangeAspect="1"/>
          </p:cNvPicPr>
          <p:nvPr/>
        </p:nvPicPr>
        <p:blipFill>
          <a:blip r:embed="rId5"/>
          <a:stretch>
            <a:fillRect/>
          </a:stretch>
        </p:blipFill>
        <p:spPr>
          <a:xfrm>
            <a:off x="8382000" y="3592317"/>
            <a:ext cx="3810000" cy="2333625"/>
          </a:xfrm>
          <a:prstGeom prst="rect">
            <a:avLst/>
          </a:prstGeom>
        </p:spPr>
      </p:pic>
    </p:spTree>
    <p:extLst>
      <p:ext uri="{BB962C8B-B14F-4D97-AF65-F5344CB8AC3E}">
        <p14:creationId xmlns:p14="http://schemas.microsoft.com/office/powerpoint/2010/main" val="672395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2-4 (Red + Yellow 4 clusters) </a:t>
            </a:r>
            <a:r>
              <a:rPr lang="en-NZ" dirty="0"/>
              <a:t>Cluster 0</a:t>
            </a:r>
          </a:p>
        </p:txBody>
      </p:sp>
      <p:pic>
        <p:nvPicPr>
          <p:cNvPr id="6" name="Picture 5" descr="A picture containing diagram&#10;&#10;Description automatically generated">
            <a:extLst>
              <a:ext uri="{FF2B5EF4-FFF2-40B4-BE49-F238E27FC236}">
                <a16:creationId xmlns:a16="http://schemas.microsoft.com/office/drawing/2014/main" id="{88996E7F-5087-485E-A13E-66870210B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56988"/>
            <a:ext cx="12192000" cy="4144023"/>
          </a:xfrm>
          <a:prstGeom prst="rect">
            <a:avLst/>
          </a:prstGeom>
        </p:spPr>
      </p:pic>
    </p:spTree>
    <p:extLst>
      <p:ext uri="{BB962C8B-B14F-4D97-AF65-F5344CB8AC3E}">
        <p14:creationId xmlns:p14="http://schemas.microsoft.com/office/powerpoint/2010/main" val="12077947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2-4 (Red + Yellow 4 clusters) </a:t>
            </a:r>
            <a:r>
              <a:rPr lang="en-NZ" dirty="0"/>
              <a:t>Cluster 1</a:t>
            </a:r>
          </a:p>
        </p:txBody>
      </p:sp>
      <p:pic>
        <p:nvPicPr>
          <p:cNvPr id="7" name="Picture 6" descr="Diagram&#10;&#10;Description automatically generated">
            <a:extLst>
              <a:ext uri="{FF2B5EF4-FFF2-40B4-BE49-F238E27FC236}">
                <a16:creationId xmlns:a16="http://schemas.microsoft.com/office/drawing/2014/main" id="{599FC339-D1BE-4143-813D-2C3CAC26B2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55192"/>
            <a:ext cx="12192000" cy="4547616"/>
          </a:xfrm>
          <a:prstGeom prst="rect">
            <a:avLst/>
          </a:prstGeom>
        </p:spPr>
      </p:pic>
    </p:spTree>
    <p:extLst>
      <p:ext uri="{BB962C8B-B14F-4D97-AF65-F5344CB8AC3E}">
        <p14:creationId xmlns:p14="http://schemas.microsoft.com/office/powerpoint/2010/main" val="2904453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2-4 (Red + Yellow 4 clusters) </a:t>
            </a:r>
            <a:r>
              <a:rPr lang="en-NZ" dirty="0"/>
              <a:t>Cluster 2</a:t>
            </a:r>
          </a:p>
        </p:txBody>
      </p:sp>
      <p:pic>
        <p:nvPicPr>
          <p:cNvPr id="5" name="Picture 4" descr="Diagram&#10;&#10;Description automatically generated">
            <a:extLst>
              <a:ext uri="{FF2B5EF4-FFF2-40B4-BE49-F238E27FC236}">
                <a16:creationId xmlns:a16="http://schemas.microsoft.com/office/drawing/2014/main" id="{DF6167CA-70E8-4842-A19E-DF6B32589E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2101"/>
            <a:ext cx="12192000" cy="4473798"/>
          </a:xfrm>
          <a:prstGeom prst="rect">
            <a:avLst/>
          </a:prstGeom>
        </p:spPr>
      </p:pic>
    </p:spTree>
    <p:extLst>
      <p:ext uri="{BB962C8B-B14F-4D97-AF65-F5344CB8AC3E}">
        <p14:creationId xmlns:p14="http://schemas.microsoft.com/office/powerpoint/2010/main" val="2244268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FE8DA9-C4F0-424E-899F-0BA2212684C2}"/>
              </a:ext>
            </a:extLst>
          </p:cNvPr>
          <p:cNvSpPr>
            <a:spLocks noGrp="1"/>
          </p:cNvSpPr>
          <p:nvPr>
            <p:ph sz="quarter" idx="16"/>
          </p:nvPr>
        </p:nvSpPr>
        <p:spPr>
          <a:xfrm>
            <a:off x="525379" y="1514475"/>
            <a:ext cx="10452100" cy="4464984"/>
          </a:xfrm>
        </p:spPr>
        <p:txBody>
          <a:bodyPr>
            <a:normAutofit fontScale="77500" lnSpcReduction="20000"/>
          </a:bodyPr>
          <a:lstStyle/>
          <a:p>
            <a:pPr marL="285750" indent="-285750">
              <a:buFont typeface="Arial" panose="020B0604020202020204" pitchFamily="34" charset="0"/>
              <a:buChar char="•"/>
            </a:pPr>
            <a:r>
              <a:rPr lang="en-NZ" sz="2400" dirty="0"/>
              <a:t>What Problem are you trying to solve?</a:t>
            </a:r>
          </a:p>
          <a:p>
            <a:pPr marL="285750" indent="-285750">
              <a:buFont typeface="Arial" panose="020B0604020202020204" pitchFamily="34" charset="0"/>
              <a:buChar char="•"/>
            </a:pPr>
            <a:r>
              <a:rPr lang="en-NZ" sz="2400" dirty="0"/>
              <a:t>Is it better than what we’ve got?</a:t>
            </a:r>
          </a:p>
          <a:p>
            <a:pPr marL="285750" indent="-285750">
              <a:buFont typeface="Arial" panose="020B0604020202020204" pitchFamily="34" charset="0"/>
              <a:buChar char="•"/>
            </a:pPr>
            <a:endParaRPr lang="en-NZ" sz="2400" dirty="0"/>
          </a:p>
          <a:p>
            <a:pPr marL="285750" indent="-285750">
              <a:buFont typeface="Arial" panose="020B0604020202020204" pitchFamily="34" charset="0"/>
              <a:buChar char="•"/>
            </a:pPr>
            <a:r>
              <a:rPr lang="en-NZ" sz="2400" dirty="0"/>
              <a:t>When the business is super clear about</a:t>
            </a:r>
          </a:p>
          <a:p>
            <a:pPr marL="822325" lvl="3" indent="-285750"/>
            <a:r>
              <a:rPr lang="en-NZ" sz="2400" dirty="0"/>
              <a:t>What they want</a:t>
            </a:r>
          </a:p>
          <a:p>
            <a:pPr marL="822325" lvl="3" indent="-285750"/>
            <a:r>
              <a:rPr lang="en-NZ" sz="2400" dirty="0"/>
              <a:t>How they will use it/embed it when its completed</a:t>
            </a:r>
          </a:p>
          <a:p>
            <a:pPr marL="285750" indent="-285750">
              <a:buFont typeface="Arial" panose="020B0604020202020204" pitchFamily="34" charset="0"/>
              <a:buChar char="•"/>
            </a:pPr>
            <a:endParaRPr lang="en-NZ" sz="2400" dirty="0"/>
          </a:p>
          <a:p>
            <a:pPr marL="285750" indent="-285750">
              <a:buFont typeface="Arial" panose="020B0604020202020204" pitchFamily="34" charset="0"/>
              <a:buChar char="•"/>
            </a:pPr>
            <a:r>
              <a:rPr lang="en-NZ" sz="2400" dirty="0"/>
              <a:t>Where the prediction can be an easy y/n</a:t>
            </a:r>
          </a:p>
          <a:p>
            <a:pPr marL="285750" indent="-285750">
              <a:buFont typeface="Arial" panose="020B0604020202020204" pitchFamily="34" charset="0"/>
              <a:buChar char="•"/>
            </a:pPr>
            <a:r>
              <a:rPr lang="en-NZ" sz="2400" dirty="0"/>
              <a:t>Where the business has or is willing to help create training data set</a:t>
            </a:r>
          </a:p>
          <a:p>
            <a:pPr marL="285750" indent="-285750">
              <a:buFont typeface="Arial" panose="020B0604020202020204" pitchFamily="34" charset="0"/>
              <a:buChar char="•"/>
            </a:pPr>
            <a:r>
              <a:rPr lang="en-NZ" sz="2400" dirty="0"/>
              <a:t>Where we believe the preliminary model or models</a:t>
            </a:r>
          </a:p>
          <a:p>
            <a:pPr marL="285750" indent="-285750">
              <a:buFont typeface="Arial" panose="020B0604020202020204" pitchFamily="34" charset="0"/>
              <a:buChar char="•"/>
            </a:pPr>
            <a:r>
              <a:rPr lang="en-NZ" sz="2400" dirty="0"/>
              <a:t>Where we can learn things even if the model doesn’t work</a:t>
            </a:r>
          </a:p>
          <a:p>
            <a:pPr marL="285750" indent="-285750">
              <a:buFont typeface="Arial" panose="020B0604020202020204" pitchFamily="34" charset="0"/>
              <a:buChar char="•"/>
            </a:pPr>
            <a:endParaRPr lang="en-NZ" sz="2400" dirty="0"/>
          </a:p>
          <a:p>
            <a:pPr marL="285750" indent="-285750">
              <a:buFont typeface="Arial" panose="020B0604020202020204" pitchFamily="34" charset="0"/>
              <a:buChar char="•"/>
            </a:pPr>
            <a:r>
              <a:rPr lang="en-NZ" sz="2400" dirty="0"/>
              <a:t>Sample Sizing – what’s the size of the population that you want to model</a:t>
            </a:r>
          </a:p>
          <a:p>
            <a:pPr marL="285750" indent="-285750">
              <a:buFont typeface="Arial" panose="020B0604020202020204" pitchFamily="34" charset="0"/>
              <a:buChar char="•"/>
            </a:pPr>
            <a:r>
              <a:rPr lang="en-NZ" sz="2400" dirty="0"/>
              <a:t>Right size the solution</a:t>
            </a:r>
          </a:p>
          <a:p>
            <a:endParaRPr lang="en-NZ" dirty="0"/>
          </a:p>
          <a:p>
            <a:endParaRPr lang="en-NZ" dirty="0"/>
          </a:p>
        </p:txBody>
      </p:sp>
      <p:sp>
        <p:nvSpPr>
          <p:cNvPr id="3" name="Date Placeholder 2">
            <a:extLst>
              <a:ext uri="{FF2B5EF4-FFF2-40B4-BE49-F238E27FC236}">
                <a16:creationId xmlns:a16="http://schemas.microsoft.com/office/drawing/2014/main" id="{6F735314-6F9C-4797-A2F2-444708FF030F}"/>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651E4C25-5F44-405C-B434-E945DC0D4B52}"/>
              </a:ext>
            </a:extLst>
          </p:cNvPr>
          <p:cNvSpPr>
            <a:spLocks noGrp="1"/>
          </p:cNvSpPr>
          <p:nvPr>
            <p:ph type="ftr" sz="quarter" idx="11"/>
          </p:nvPr>
        </p:nvSpPr>
        <p:spPr/>
        <p:txBody>
          <a:bodyPr/>
          <a:lstStyle/>
          <a:p>
            <a:r>
              <a:rPr lang="en-NZ" dirty="0"/>
              <a:t>Chorus and Machine Learning</a:t>
            </a:r>
          </a:p>
        </p:txBody>
      </p:sp>
      <p:sp>
        <p:nvSpPr>
          <p:cNvPr id="5" name="Slide Number Placeholder 4">
            <a:extLst>
              <a:ext uri="{FF2B5EF4-FFF2-40B4-BE49-F238E27FC236}">
                <a16:creationId xmlns:a16="http://schemas.microsoft.com/office/drawing/2014/main" id="{849154E1-EF21-4B64-8283-6E4C8119A4DC}"/>
              </a:ext>
            </a:extLst>
          </p:cNvPr>
          <p:cNvSpPr>
            <a:spLocks noGrp="1"/>
          </p:cNvSpPr>
          <p:nvPr>
            <p:ph type="sldNum" sz="quarter" idx="12"/>
          </p:nvPr>
        </p:nvSpPr>
        <p:spPr/>
        <p:txBody>
          <a:bodyPr/>
          <a:lstStyle/>
          <a:p>
            <a:fld id="{41C2B030-62FB-4062-B729-61EA60487439}" type="slidenum">
              <a:rPr lang="en-NZ" smtClean="0"/>
              <a:pPr/>
              <a:t>5</a:t>
            </a:fld>
            <a:endParaRPr lang="en-NZ" dirty="0"/>
          </a:p>
        </p:txBody>
      </p:sp>
      <p:sp>
        <p:nvSpPr>
          <p:cNvPr id="6" name="Text Placeholder 5">
            <a:extLst>
              <a:ext uri="{FF2B5EF4-FFF2-40B4-BE49-F238E27FC236}">
                <a16:creationId xmlns:a16="http://schemas.microsoft.com/office/drawing/2014/main" id="{9A7CBB15-23DC-4622-9932-7C0AC5A1F175}"/>
              </a:ext>
            </a:extLst>
          </p:cNvPr>
          <p:cNvSpPr>
            <a:spLocks noGrp="1"/>
          </p:cNvSpPr>
          <p:nvPr>
            <p:ph type="body" sz="quarter" idx="13"/>
          </p:nvPr>
        </p:nvSpPr>
        <p:spPr>
          <a:xfrm>
            <a:off x="567891" y="942975"/>
            <a:ext cx="10843059" cy="571500"/>
          </a:xfrm>
        </p:spPr>
        <p:txBody>
          <a:bodyPr/>
          <a:lstStyle/>
          <a:p>
            <a:r>
              <a:rPr lang="en-NZ" dirty="0"/>
              <a:t>What have we found makes a successful ML project?</a:t>
            </a:r>
          </a:p>
        </p:txBody>
      </p:sp>
    </p:spTree>
    <p:extLst>
      <p:ext uri="{BB962C8B-B14F-4D97-AF65-F5344CB8AC3E}">
        <p14:creationId xmlns:p14="http://schemas.microsoft.com/office/powerpoint/2010/main" val="36368729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2-4 (Red + Yellow 4 clusters) </a:t>
            </a:r>
            <a:r>
              <a:rPr lang="en-NZ" dirty="0"/>
              <a:t>Cluster 3</a:t>
            </a:r>
          </a:p>
        </p:txBody>
      </p:sp>
      <p:pic>
        <p:nvPicPr>
          <p:cNvPr id="5" name="Picture 4" descr="Diagram&#10;&#10;Description automatically generated">
            <a:extLst>
              <a:ext uri="{FF2B5EF4-FFF2-40B4-BE49-F238E27FC236}">
                <a16:creationId xmlns:a16="http://schemas.microsoft.com/office/drawing/2014/main" id="{764CAEA0-1797-455D-B1D9-77B41BA797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0565"/>
            <a:ext cx="12192000" cy="4616869"/>
          </a:xfrm>
          <a:prstGeom prst="rect">
            <a:avLst/>
          </a:prstGeom>
        </p:spPr>
      </p:pic>
    </p:spTree>
    <p:extLst>
      <p:ext uri="{BB962C8B-B14F-4D97-AF65-F5344CB8AC3E}">
        <p14:creationId xmlns:p14="http://schemas.microsoft.com/office/powerpoint/2010/main" val="4092631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FED741C-AEC5-47DC-BE89-C5EAAC1AE72A}"/>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85C1A9D3-AE66-4DA0-B9C5-EF826C5332FE}"/>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93E521B0-87B3-4400-A95C-D0360FE99092}"/>
              </a:ext>
            </a:extLst>
          </p:cNvPr>
          <p:cNvSpPr>
            <a:spLocks noGrp="1"/>
          </p:cNvSpPr>
          <p:nvPr>
            <p:ph type="sldNum" sz="quarter" idx="12"/>
          </p:nvPr>
        </p:nvSpPr>
        <p:spPr/>
        <p:txBody>
          <a:bodyPr/>
          <a:lstStyle/>
          <a:p>
            <a:fld id="{41C2B030-62FB-4062-B729-61EA60487439}" type="slidenum">
              <a:rPr lang="en-NZ" smtClean="0"/>
              <a:pPr/>
              <a:t>51</a:t>
            </a:fld>
            <a:endParaRPr lang="en-NZ" dirty="0"/>
          </a:p>
        </p:txBody>
      </p:sp>
      <p:sp>
        <p:nvSpPr>
          <p:cNvPr id="6" name="Text Placeholder 5">
            <a:extLst>
              <a:ext uri="{FF2B5EF4-FFF2-40B4-BE49-F238E27FC236}">
                <a16:creationId xmlns:a16="http://schemas.microsoft.com/office/drawing/2014/main" id="{79DEA6E2-3005-4A5E-939F-4463D681C07E}"/>
              </a:ext>
            </a:extLst>
          </p:cNvPr>
          <p:cNvSpPr>
            <a:spLocks noGrp="1"/>
          </p:cNvSpPr>
          <p:nvPr>
            <p:ph type="body" sz="quarter" idx="13"/>
          </p:nvPr>
        </p:nvSpPr>
        <p:spPr>
          <a:xfrm>
            <a:off x="958850" y="271953"/>
            <a:ext cx="10452100" cy="408271"/>
          </a:xfrm>
        </p:spPr>
        <p:txBody>
          <a:bodyPr/>
          <a:lstStyle/>
          <a:p>
            <a:r>
              <a:rPr lang="en-NZ" sz="1800" dirty="0" err="1"/>
              <a:t>Vonaq</a:t>
            </a:r>
            <a:r>
              <a:rPr lang="en-NZ" sz="1800" dirty="0"/>
              <a:t> Test data Case 2-5 (Green &amp; Yellow 4 clusters) most important features distinguishing each cluster</a:t>
            </a:r>
          </a:p>
        </p:txBody>
      </p:sp>
      <p:pic>
        <p:nvPicPr>
          <p:cNvPr id="8" name="Picture 7">
            <a:extLst>
              <a:ext uri="{FF2B5EF4-FFF2-40B4-BE49-F238E27FC236}">
                <a16:creationId xmlns:a16="http://schemas.microsoft.com/office/drawing/2014/main" id="{FC94E220-249A-4C90-84D7-A072BD0E63B7}"/>
              </a:ext>
            </a:extLst>
          </p:cNvPr>
          <p:cNvPicPr>
            <a:picLocks noChangeAspect="1"/>
          </p:cNvPicPr>
          <p:nvPr/>
        </p:nvPicPr>
        <p:blipFill>
          <a:blip r:embed="rId2"/>
          <a:stretch>
            <a:fillRect/>
          </a:stretch>
        </p:blipFill>
        <p:spPr>
          <a:xfrm>
            <a:off x="147637" y="957262"/>
            <a:ext cx="3667125" cy="2371725"/>
          </a:xfrm>
          <a:prstGeom prst="rect">
            <a:avLst/>
          </a:prstGeom>
        </p:spPr>
      </p:pic>
      <p:pic>
        <p:nvPicPr>
          <p:cNvPr id="11" name="Picture 10">
            <a:extLst>
              <a:ext uri="{FF2B5EF4-FFF2-40B4-BE49-F238E27FC236}">
                <a16:creationId xmlns:a16="http://schemas.microsoft.com/office/drawing/2014/main" id="{417E6B1C-A6A9-472D-B799-9E66A57D83C5}"/>
              </a:ext>
            </a:extLst>
          </p:cNvPr>
          <p:cNvPicPr>
            <a:picLocks noChangeAspect="1"/>
          </p:cNvPicPr>
          <p:nvPr/>
        </p:nvPicPr>
        <p:blipFill>
          <a:blip r:embed="rId3"/>
          <a:stretch>
            <a:fillRect/>
          </a:stretch>
        </p:blipFill>
        <p:spPr>
          <a:xfrm>
            <a:off x="2438400" y="3529014"/>
            <a:ext cx="3657600" cy="2028825"/>
          </a:xfrm>
          <a:prstGeom prst="rect">
            <a:avLst/>
          </a:prstGeom>
        </p:spPr>
      </p:pic>
      <p:pic>
        <p:nvPicPr>
          <p:cNvPr id="13" name="Picture 12">
            <a:extLst>
              <a:ext uri="{FF2B5EF4-FFF2-40B4-BE49-F238E27FC236}">
                <a16:creationId xmlns:a16="http://schemas.microsoft.com/office/drawing/2014/main" id="{9C213D56-4D1C-47DE-A9CA-DC16E84C1A88}"/>
              </a:ext>
            </a:extLst>
          </p:cNvPr>
          <p:cNvPicPr>
            <a:picLocks noChangeAspect="1"/>
          </p:cNvPicPr>
          <p:nvPr/>
        </p:nvPicPr>
        <p:blipFill>
          <a:blip r:embed="rId4"/>
          <a:stretch>
            <a:fillRect/>
          </a:stretch>
        </p:blipFill>
        <p:spPr>
          <a:xfrm>
            <a:off x="5391153" y="957262"/>
            <a:ext cx="3657600" cy="2038350"/>
          </a:xfrm>
          <a:prstGeom prst="rect">
            <a:avLst/>
          </a:prstGeom>
        </p:spPr>
      </p:pic>
      <p:pic>
        <p:nvPicPr>
          <p:cNvPr id="16" name="Picture 15">
            <a:extLst>
              <a:ext uri="{FF2B5EF4-FFF2-40B4-BE49-F238E27FC236}">
                <a16:creationId xmlns:a16="http://schemas.microsoft.com/office/drawing/2014/main" id="{EEA7F223-3D8F-4F32-8E3D-D0BB25CED7CF}"/>
              </a:ext>
            </a:extLst>
          </p:cNvPr>
          <p:cNvPicPr>
            <a:picLocks noChangeAspect="1"/>
          </p:cNvPicPr>
          <p:nvPr/>
        </p:nvPicPr>
        <p:blipFill>
          <a:blip r:embed="rId5"/>
          <a:stretch>
            <a:fillRect/>
          </a:stretch>
        </p:blipFill>
        <p:spPr>
          <a:xfrm>
            <a:off x="8205792" y="3272650"/>
            <a:ext cx="3705225" cy="2343150"/>
          </a:xfrm>
          <a:prstGeom prst="rect">
            <a:avLst/>
          </a:prstGeom>
        </p:spPr>
      </p:pic>
    </p:spTree>
    <p:extLst>
      <p:ext uri="{BB962C8B-B14F-4D97-AF65-F5344CB8AC3E}">
        <p14:creationId xmlns:p14="http://schemas.microsoft.com/office/powerpoint/2010/main" val="2059417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2-5 (Green &amp; Yellow 4 clusters) </a:t>
            </a:r>
            <a:r>
              <a:rPr lang="en-NZ" dirty="0"/>
              <a:t>Cluster 0</a:t>
            </a:r>
          </a:p>
        </p:txBody>
      </p:sp>
      <p:pic>
        <p:nvPicPr>
          <p:cNvPr id="5" name="Picture 4" descr="Diagram&#10;&#10;Description automatically generated">
            <a:extLst>
              <a:ext uri="{FF2B5EF4-FFF2-40B4-BE49-F238E27FC236}">
                <a16:creationId xmlns:a16="http://schemas.microsoft.com/office/drawing/2014/main" id="{D60EB394-EAA1-46DC-9C57-FE1D9F921A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731"/>
            <a:ext cx="12192000" cy="4128538"/>
          </a:xfrm>
          <a:prstGeom prst="rect">
            <a:avLst/>
          </a:prstGeom>
        </p:spPr>
      </p:pic>
    </p:spTree>
    <p:extLst>
      <p:ext uri="{BB962C8B-B14F-4D97-AF65-F5344CB8AC3E}">
        <p14:creationId xmlns:p14="http://schemas.microsoft.com/office/powerpoint/2010/main" val="2845326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2-5 (Green &amp; Yellow 4 clusters) </a:t>
            </a:r>
            <a:r>
              <a:rPr lang="en-NZ" dirty="0"/>
              <a:t>Cluster 1</a:t>
            </a:r>
          </a:p>
        </p:txBody>
      </p:sp>
      <p:pic>
        <p:nvPicPr>
          <p:cNvPr id="3" name="Picture 2" descr="A picture containing text, sign&#10;&#10;Description automatically generated">
            <a:extLst>
              <a:ext uri="{FF2B5EF4-FFF2-40B4-BE49-F238E27FC236}">
                <a16:creationId xmlns:a16="http://schemas.microsoft.com/office/drawing/2014/main" id="{07E36688-3494-42B8-AF75-4E96C9CA77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150" y="725071"/>
            <a:ext cx="8069038" cy="5312888"/>
          </a:xfrm>
          <a:prstGeom prst="rect">
            <a:avLst/>
          </a:prstGeom>
        </p:spPr>
      </p:pic>
    </p:spTree>
    <p:extLst>
      <p:ext uri="{BB962C8B-B14F-4D97-AF65-F5344CB8AC3E}">
        <p14:creationId xmlns:p14="http://schemas.microsoft.com/office/powerpoint/2010/main" val="1327603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2-5 (Green &amp; Yellow 4 clusters) </a:t>
            </a:r>
            <a:r>
              <a:rPr lang="en-NZ" dirty="0"/>
              <a:t>Cluster 2</a:t>
            </a:r>
          </a:p>
        </p:txBody>
      </p:sp>
      <p:pic>
        <p:nvPicPr>
          <p:cNvPr id="3" name="Picture 2" descr="Diagram&#10;&#10;Description automatically generated">
            <a:extLst>
              <a:ext uri="{FF2B5EF4-FFF2-40B4-BE49-F238E27FC236}">
                <a16:creationId xmlns:a16="http://schemas.microsoft.com/office/drawing/2014/main" id="{08285034-64A2-4B3D-A5A7-802C4EBE9F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49779"/>
            <a:ext cx="12192000" cy="3958442"/>
          </a:xfrm>
          <a:prstGeom prst="rect">
            <a:avLst/>
          </a:prstGeom>
        </p:spPr>
      </p:pic>
    </p:spTree>
    <p:extLst>
      <p:ext uri="{BB962C8B-B14F-4D97-AF65-F5344CB8AC3E}">
        <p14:creationId xmlns:p14="http://schemas.microsoft.com/office/powerpoint/2010/main" val="2435876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CAE175-C4A3-4F17-8710-B26B566EABB2}"/>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B5DCFCA-7925-4B2E-883B-8475F14E74CA}" type="datetime3">
              <a:rPr lang="en-US" sz="1200" smtClean="0">
                <a:solidFill>
                  <a:schemeClr val="tx1">
                    <a:tint val="75000"/>
                  </a:schemeClr>
                </a:solidFill>
              </a:rPr>
              <a:pPr>
                <a:spcAft>
                  <a:spcPts val="600"/>
                </a:spcAft>
              </a:pPr>
              <a:t>6 October 2021</a:t>
            </a:fld>
            <a:endParaRPr lang="en-US" sz="1200">
              <a:solidFill>
                <a:schemeClr val="tx1">
                  <a:tint val="75000"/>
                </a:schemeClr>
              </a:solidFill>
            </a:endParaRPr>
          </a:p>
        </p:txBody>
      </p:sp>
      <p:sp>
        <p:nvSpPr>
          <p:cNvPr id="21" name="TextBox 20">
            <a:extLst>
              <a:ext uri="{FF2B5EF4-FFF2-40B4-BE49-F238E27FC236}">
                <a16:creationId xmlns:a16="http://schemas.microsoft.com/office/drawing/2014/main" id="{3E4B842E-C019-4897-84FE-46E80F0CC830}"/>
              </a:ext>
            </a:extLst>
          </p:cNvPr>
          <p:cNvSpPr txBox="1"/>
          <p:nvPr/>
        </p:nvSpPr>
        <p:spPr>
          <a:xfrm>
            <a:off x="1820651" y="115432"/>
            <a:ext cx="8577330" cy="369332"/>
          </a:xfrm>
          <a:prstGeom prst="rect">
            <a:avLst/>
          </a:prstGeom>
          <a:noFill/>
        </p:spPr>
        <p:txBody>
          <a:bodyPr wrap="square" rtlCol="0">
            <a:spAutoFit/>
          </a:bodyPr>
          <a:lstStyle/>
          <a:p>
            <a:r>
              <a:rPr lang="en-NZ" sz="1800" dirty="0" err="1"/>
              <a:t>Vonaq</a:t>
            </a:r>
            <a:r>
              <a:rPr lang="en-NZ" sz="1800" dirty="0"/>
              <a:t> Test data Case 2-5 (Green &amp; Yellow 4 clusters) </a:t>
            </a:r>
            <a:r>
              <a:rPr lang="en-NZ" dirty="0"/>
              <a:t>Cluster 3</a:t>
            </a:r>
          </a:p>
        </p:txBody>
      </p:sp>
      <p:pic>
        <p:nvPicPr>
          <p:cNvPr id="3" name="Picture 2" descr="Diagram&#10;&#10;Description automatically generated">
            <a:extLst>
              <a:ext uri="{FF2B5EF4-FFF2-40B4-BE49-F238E27FC236}">
                <a16:creationId xmlns:a16="http://schemas.microsoft.com/office/drawing/2014/main" id="{C97A5A5F-0BBD-4C89-96F4-8553C0E0CB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1663"/>
            <a:ext cx="12192000" cy="4654673"/>
          </a:xfrm>
          <a:prstGeom prst="rect">
            <a:avLst/>
          </a:prstGeom>
        </p:spPr>
      </p:pic>
    </p:spTree>
    <p:extLst>
      <p:ext uri="{BB962C8B-B14F-4D97-AF65-F5344CB8AC3E}">
        <p14:creationId xmlns:p14="http://schemas.microsoft.com/office/powerpoint/2010/main" val="8061003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1CFA4-B5AE-4457-99FD-0F275EFF5ABA}"/>
              </a:ext>
            </a:extLst>
          </p:cNvPr>
          <p:cNvSpPr>
            <a:spLocks noGrp="1"/>
          </p:cNvSpPr>
          <p:nvPr>
            <p:ph sz="quarter" idx="16"/>
          </p:nvPr>
        </p:nvSpPr>
        <p:spPr/>
        <p:txBody>
          <a:bodyPr/>
          <a:lstStyle/>
          <a:p>
            <a:r>
              <a:rPr lang="en-NZ" dirty="0"/>
              <a:t>Questions? </a:t>
            </a:r>
          </a:p>
          <a:p>
            <a:endParaRPr lang="en-NZ" dirty="0"/>
          </a:p>
        </p:txBody>
      </p:sp>
      <p:sp>
        <p:nvSpPr>
          <p:cNvPr id="3" name="Date Placeholder 2">
            <a:extLst>
              <a:ext uri="{FF2B5EF4-FFF2-40B4-BE49-F238E27FC236}">
                <a16:creationId xmlns:a16="http://schemas.microsoft.com/office/drawing/2014/main" id="{4EF653D1-874D-4EAD-B5FE-2C187CBC1F22}"/>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502C17D4-3934-4B4C-90E8-2C8704E0DF14}"/>
              </a:ext>
            </a:extLst>
          </p:cNvPr>
          <p:cNvSpPr>
            <a:spLocks noGrp="1"/>
          </p:cNvSpPr>
          <p:nvPr>
            <p:ph type="ftr" sz="quarter" idx="11"/>
          </p:nvPr>
        </p:nvSpPr>
        <p:spPr/>
        <p:txBody>
          <a:bodyPr/>
          <a:lstStyle/>
          <a:p>
            <a:r>
              <a:rPr lang="en-NZ" dirty="0"/>
              <a:t>Chorus and Machine Learning</a:t>
            </a:r>
          </a:p>
        </p:txBody>
      </p:sp>
      <p:sp>
        <p:nvSpPr>
          <p:cNvPr id="5" name="Slide Number Placeholder 4">
            <a:extLst>
              <a:ext uri="{FF2B5EF4-FFF2-40B4-BE49-F238E27FC236}">
                <a16:creationId xmlns:a16="http://schemas.microsoft.com/office/drawing/2014/main" id="{34665F00-A478-4AFD-9AA7-F22EF2797317}"/>
              </a:ext>
            </a:extLst>
          </p:cNvPr>
          <p:cNvSpPr>
            <a:spLocks noGrp="1"/>
          </p:cNvSpPr>
          <p:nvPr>
            <p:ph type="sldNum" sz="quarter" idx="12"/>
          </p:nvPr>
        </p:nvSpPr>
        <p:spPr/>
        <p:txBody>
          <a:bodyPr/>
          <a:lstStyle/>
          <a:p>
            <a:fld id="{41C2B030-62FB-4062-B729-61EA60487439}" type="slidenum">
              <a:rPr lang="en-NZ" smtClean="0"/>
              <a:pPr/>
              <a:t>56</a:t>
            </a:fld>
            <a:endParaRPr lang="en-NZ" dirty="0"/>
          </a:p>
        </p:txBody>
      </p:sp>
      <p:sp>
        <p:nvSpPr>
          <p:cNvPr id="6" name="Text Placeholder 5">
            <a:extLst>
              <a:ext uri="{FF2B5EF4-FFF2-40B4-BE49-F238E27FC236}">
                <a16:creationId xmlns:a16="http://schemas.microsoft.com/office/drawing/2014/main" id="{A219379F-A854-4819-8CBC-6EF143887D7B}"/>
              </a:ext>
            </a:extLst>
          </p:cNvPr>
          <p:cNvSpPr>
            <a:spLocks noGrp="1"/>
          </p:cNvSpPr>
          <p:nvPr>
            <p:ph type="body" sz="quarter" idx="13"/>
          </p:nvPr>
        </p:nvSpPr>
        <p:spPr/>
        <p:txBody>
          <a:bodyPr/>
          <a:lstStyle/>
          <a:p>
            <a:r>
              <a:rPr lang="en-NZ" dirty="0"/>
              <a:t>Thanks!</a:t>
            </a:r>
          </a:p>
        </p:txBody>
      </p:sp>
    </p:spTree>
    <p:extLst>
      <p:ext uri="{BB962C8B-B14F-4D97-AF65-F5344CB8AC3E}">
        <p14:creationId xmlns:p14="http://schemas.microsoft.com/office/powerpoint/2010/main" val="3234151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8C48D-E4DE-4366-9D58-E81F2686B8FB}"/>
              </a:ext>
            </a:extLst>
          </p:cNvPr>
          <p:cNvSpPr>
            <a:spLocks noGrp="1"/>
          </p:cNvSpPr>
          <p:nvPr>
            <p:ph type="title"/>
          </p:nvPr>
        </p:nvSpPr>
        <p:spPr/>
        <p:txBody>
          <a:bodyPr/>
          <a:lstStyle/>
          <a:p>
            <a:r>
              <a:rPr lang="en-NZ" dirty="0"/>
              <a:t>Appendix</a:t>
            </a:r>
          </a:p>
        </p:txBody>
      </p:sp>
      <p:sp>
        <p:nvSpPr>
          <p:cNvPr id="3" name="Content Placeholder 2">
            <a:extLst>
              <a:ext uri="{FF2B5EF4-FFF2-40B4-BE49-F238E27FC236}">
                <a16:creationId xmlns:a16="http://schemas.microsoft.com/office/drawing/2014/main" id="{28DAF8A1-A2CA-41A0-B9F8-64CDF113F0A5}"/>
              </a:ext>
            </a:extLst>
          </p:cNvPr>
          <p:cNvSpPr>
            <a:spLocks noGrp="1"/>
          </p:cNvSpPr>
          <p:nvPr>
            <p:ph idx="1"/>
          </p:nvPr>
        </p:nvSpPr>
        <p:spPr/>
        <p:txBody>
          <a:bodyPr/>
          <a:lstStyle/>
          <a:p>
            <a:r>
              <a:rPr lang="en-NZ" dirty="0"/>
              <a:t>Good things</a:t>
            </a:r>
          </a:p>
        </p:txBody>
      </p:sp>
      <p:sp>
        <p:nvSpPr>
          <p:cNvPr id="4" name="Date Placeholder 3">
            <a:extLst>
              <a:ext uri="{FF2B5EF4-FFF2-40B4-BE49-F238E27FC236}">
                <a16:creationId xmlns:a16="http://schemas.microsoft.com/office/drawing/2014/main" id="{927A1E5D-FF40-4846-994A-3D278B95F4AB}"/>
              </a:ext>
            </a:extLst>
          </p:cNvPr>
          <p:cNvSpPr>
            <a:spLocks noGrp="1"/>
          </p:cNvSpPr>
          <p:nvPr>
            <p:ph type="dt" sz="half" idx="10"/>
          </p:nvPr>
        </p:nvSpPr>
        <p:spPr/>
        <p:txBody>
          <a:bodyPr/>
          <a:lstStyle/>
          <a:p>
            <a:fld id="{B90BBE84-C16B-4D99-BB18-ECAD7F9FFA0D}" type="datetime3">
              <a:rPr lang="en-NZ" smtClean="0"/>
              <a:pPr/>
              <a:t>6 October 2021</a:t>
            </a:fld>
            <a:endParaRPr lang="en-NZ" dirty="0"/>
          </a:p>
        </p:txBody>
      </p:sp>
      <p:sp>
        <p:nvSpPr>
          <p:cNvPr id="5" name="Footer Placeholder 4">
            <a:extLst>
              <a:ext uri="{FF2B5EF4-FFF2-40B4-BE49-F238E27FC236}">
                <a16:creationId xmlns:a16="http://schemas.microsoft.com/office/drawing/2014/main" id="{F9DC5E64-9928-4ADE-AF1B-F864BF8B68F4}"/>
              </a:ext>
            </a:extLst>
          </p:cNvPr>
          <p:cNvSpPr>
            <a:spLocks noGrp="1"/>
          </p:cNvSpPr>
          <p:nvPr>
            <p:ph type="ftr" sz="quarter" idx="11"/>
          </p:nvPr>
        </p:nvSpPr>
        <p:spPr/>
        <p:txBody>
          <a:bodyPr/>
          <a:lstStyle/>
          <a:p>
            <a:r>
              <a:rPr lang="en-NZ" dirty="0"/>
              <a:t>Chorus machine learning</a:t>
            </a:r>
          </a:p>
        </p:txBody>
      </p:sp>
    </p:spTree>
    <p:extLst>
      <p:ext uri="{BB962C8B-B14F-4D97-AF65-F5344CB8AC3E}">
        <p14:creationId xmlns:p14="http://schemas.microsoft.com/office/powerpoint/2010/main" val="369166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C9B406F-6CFD-4222-A174-44A215589778}"/>
              </a:ext>
            </a:extLst>
          </p:cNvPr>
          <p:cNvSpPr>
            <a:spLocks noGrp="1"/>
          </p:cNvSpPr>
          <p:nvPr>
            <p:ph sz="quarter" idx="16"/>
          </p:nvPr>
        </p:nvSpPr>
        <p:spPr>
          <a:xfrm>
            <a:off x="792666" y="697779"/>
            <a:ext cx="10629900" cy="4691611"/>
          </a:xfrm>
        </p:spPr>
        <p:txBody>
          <a:bodyPr/>
          <a:lstStyle/>
          <a:p>
            <a:r>
              <a:rPr lang="en-NZ" dirty="0"/>
              <a:t>There are a number of tables in </a:t>
            </a:r>
            <a:r>
              <a:rPr lang="en-NZ" dirty="0" err="1"/>
              <a:t>Netmap</a:t>
            </a:r>
            <a:r>
              <a:rPr lang="en-NZ" dirty="0"/>
              <a:t> that store poles inspection and testing data. Basically however, there are three main datasets:</a:t>
            </a:r>
          </a:p>
          <a:p>
            <a:endParaRPr lang="en-NZ" dirty="0"/>
          </a:p>
          <a:p>
            <a:endParaRPr lang="en-NZ" dirty="0"/>
          </a:p>
        </p:txBody>
      </p:sp>
      <p:sp>
        <p:nvSpPr>
          <p:cNvPr id="3" name="Date Placeholder 2">
            <a:extLst>
              <a:ext uri="{FF2B5EF4-FFF2-40B4-BE49-F238E27FC236}">
                <a16:creationId xmlns:a16="http://schemas.microsoft.com/office/drawing/2014/main" id="{54161F68-4DC0-4BE9-8F02-540851E930EC}"/>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963B3716-0A0B-41E8-B28A-754C1A178478}"/>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87D6D53C-F26D-48F6-BDC6-5AE096925AF7}"/>
              </a:ext>
            </a:extLst>
          </p:cNvPr>
          <p:cNvSpPr>
            <a:spLocks noGrp="1"/>
          </p:cNvSpPr>
          <p:nvPr>
            <p:ph type="sldNum" sz="quarter" idx="12"/>
          </p:nvPr>
        </p:nvSpPr>
        <p:spPr/>
        <p:txBody>
          <a:bodyPr/>
          <a:lstStyle/>
          <a:p>
            <a:fld id="{41C2B030-62FB-4062-B729-61EA60487439}" type="slidenum">
              <a:rPr lang="en-NZ" smtClean="0"/>
              <a:pPr/>
              <a:t>6</a:t>
            </a:fld>
            <a:endParaRPr lang="en-NZ" dirty="0"/>
          </a:p>
        </p:txBody>
      </p:sp>
      <p:sp>
        <p:nvSpPr>
          <p:cNvPr id="6" name="Text Placeholder 5">
            <a:extLst>
              <a:ext uri="{FF2B5EF4-FFF2-40B4-BE49-F238E27FC236}">
                <a16:creationId xmlns:a16="http://schemas.microsoft.com/office/drawing/2014/main" id="{3B9460AC-6A98-47B7-8810-48B25E1C4DBE}"/>
              </a:ext>
            </a:extLst>
          </p:cNvPr>
          <p:cNvSpPr>
            <a:spLocks noGrp="1"/>
          </p:cNvSpPr>
          <p:nvPr>
            <p:ph type="body" sz="quarter" idx="13"/>
          </p:nvPr>
        </p:nvSpPr>
        <p:spPr>
          <a:xfrm>
            <a:off x="958850" y="253099"/>
            <a:ext cx="10452100" cy="373518"/>
          </a:xfrm>
        </p:spPr>
        <p:txBody>
          <a:bodyPr/>
          <a:lstStyle/>
          <a:p>
            <a:r>
              <a:rPr lang="en-NZ" sz="2000" dirty="0"/>
              <a:t>Pole Data sources</a:t>
            </a:r>
          </a:p>
        </p:txBody>
      </p:sp>
      <p:graphicFrame>
        <p:nvGraphicFramePr>
          <p:cNvPr id="7" name="Table 7">
            <a:extLst>
              <a:ext uri="{FF2B5EF4-FFF2-40B4-BE49-F238E27FC236}">
                <a16:creationId xmlns:a16="http://schemas.microsoft.com/office/drawing/2014/main" id="{5573175C-82C7-43A6-A303-FC253314AF59}"/>
              </a:ext>
            </a:extLst>
          </p:cNvPr>
          <p:cNvGraphicFramePr>
            <a:graphicFrameLocks noGrp="1"/>
          </p:cNvGraphicFramePr>
          <p:nvPr>
            <p:extLst>
              <p:ext uri="{D42A27DB-BD31-4B8C-83A1-F6EECF244321}">
                <p14:modId xmlns:p14="http://schemas.microsoft.com/office/powerpoint/2010/main" val="2535199820"/>
              </p:ext>
            </p:extLst>
          </p:nvPr>
        </p:nvGraphicFramePr>
        <p:xfrm>
          <a:off x="278780" y="1304694"/>
          <a:ext cx="11686479" cy="4695476"/>
        </p:xfrm>
        <a:graphic>
          <a:graphicData uri="http://schemas.openxmlformats.org/drawingml/2006/table">
            <a:tbl>
              <a:tblPr firstRow="1" bandRow="1">
                <a:tableStyleId>{5C22544A-7EE6-4342-B048-85BDC9FD1C3A}</a:tableStyleId>
              </a:tblPr>
              <a:tblGrid>
                <a:gridCol w="3071871">
                  <a:extLst>
                    <a:ext uri="{9D8B030D-6E8A-4147-A177-3AD203B41FA5}">
                      <a16:colId xmlns:a16="http://schemas.microsoft.com/office/drawing/2014/main" val="2458288623"/>
                    </a:ext>
                  </a:extLst>
                </a:gridCol>
                <a:gridCol w="4947045">
                  <a:extLst>
                    <a:ext uri="{9D8B030D-6E8A-4147-A177-3AD203B41FA5}">
                      <a16:colId xmlns:a16="http://schemas.microsoft.com/office/drawing/2014/main" val="1705646353"/>
                    </a:ext>
                  </a:extLst>
                </a:gridCol>
                <a:gridCol w="3667563">
                  <a:extLst>
                    <a:ext uri="{9D8B030D-6E8A-4147-A177-3AD203B41FA5}">
                      <a16:colId xmlns:a16="http://schemas.microsoft.com/office/drawing/2014/main" val="4080055940"/>
                    </a:ext>
                  </a:extLst>
                </a:gridCol>
              </a:tblGrid>
              <a:tr h="481939">
                <a:tc>
                  <a:txBody>
                    <a:bodyPr/>
                    <a:lstStyle/>
                    <a:p>
                      <a:r>
                        <a:rPr lang="en-NZ" sz="1600" dirty="0"/>
                        <a:t>Table</a:t>
                      </a:r>
                    </a:p>
                  </a:txBody>
                  <a:tcPr/>
                </a:tc>
                <a:tc>
                  <a:txBody>
                    <a:bodyPr/>
                    <a:lstStyle/>
                    <a:p>
                      <a:r>
                        <a:rPr lang="en-NZ" sz="1600" dirty="0"/>
                        <a:t>General Description</a:t>
                      </a:r>
                    </a:p>
                  </a:txBody>
                  <a:tcPr/>
                </a:tc>
                <a:tc>
                  <a:txBody>
                    <a:bodyPr/>
                    <a:lstStyle/>
                    <a:p>
                      <a:r>
                        <a:rPr lang="en-NZ" sz="1600" dirty="0"/>
                        <a:t>Natural Key</a:t>
                      </a:r>
                    </a:p>
                  </a:txBody>
                  <a:tcPr/>
                </a:tc>
                <a:extLst>
                  <a:ext uri="{0D108BD9-81ED-4DB2-BD59-A6C34878D82A}">
                    <a16:rowId xmlns:a16="http://schemas.microsoft.com/office/drawing/2014/main" val="4148175649"/>
                  </a:ext>
                </a:extLst>
              </a:tr>
              <a:tr h="11048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CHORUS_POLE</a:t>
                      </a:r>
                    </a:p>
                    <a:p>
                      <a:endParaRPr lang="en-NZ" sz="1400" dirty="0"/>
                    </a:p>
                  </a:txBody>
                  <a:tcPr/>
                </a:tc>
                <a:tc>
                  <a:txBody>
                    <a:bodyPr/>
                    <a:lstStyle/>
                    <a:p>
                      <a:r>
                        <a:rPr lang="en-NZ" sz="1400" dirty="0"/>
                        <a:t>Records all poles, owner, position, serial number, year of manufacture, specification, whether decommissioned and some other information.</a:t>
                      </a:r>
                    </a:p>
                  </a:txBody>
                  <a:tcPr/>
                </a:tc>
                <a:tc>
                  <a:txBody>
                    <a:bodyPr/>
                    <a:lstStyle/>
                    <a:p>
                      <a:r>
                        <a:rPr lang="en-NZ" sz="1400" dirty="0"/>
                        <a:t>ID (unique pole identifier)</a:t>
                      </a:r>
                    </a:p>
                  </a:txBody>
                  <a:tcPr/>
                </a:tc>
                <a:extLst>
                  <a:ext uri="{0D108BD9-81ED-4DB2-BD59-A6C34878D82A}">
                    <a16:rowId xmlns:a16="http://schemas.microsoft.com/office/drawing/2014/main" val="4064764791"/>
                  </a:ext>
                </a:extLst>
              </a:tr>
              <a:tr h="1310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CHORUS_POLE_INSPECTION</a:t>
                      </a:r>
                    </a:p>
                    <a:p>
                      <a:endParaRPr lang="en-NZ" sz="1400" dirty="0"/>
                    </a:p>
                  </a:txBody>
                  <a:tcPr/>
                </a:tc>
                <a:tc>
                  <a:txBody>
                    <a:bodyPr/>
                    <a:lstStyle/>
                    <a:p>
                      <a:r>
                        <a:rPr lang="en-NZ" sz="1400" dirty="0"/>
                        <a:t>Details of physical pole inspections, aspects of physical tests and observations, inspection results. </a:t>
                      </a:r>
                    </a:p>
                  </a:txBody>
                  <a:tcPr/>
                </a:tc>
                <a:tc>
                  <a:txBody>
                    <a:bodyPr/>
                    <a:lstStyle/>
                    <a:p>
                      <a:r>
                        <a:rPr lang="en-NZ" sz="1400" dirty="0"/>
                        <a:t>CHORUS_POLE_ID (foreign key to CHORUS_POLE.ID) and TIMESTAMP</a:t>
                      </a:r>
                    </a:p>
                  </a:txBody>
                  <a:tcPr/>
                </a:tc>
                <a:extLst>
                  <a:ext uri="{0D108BD9-81ED-4DB2-BD59-A6C34878D82A}">
                    <a16:rowId xmlns:a16="http://schemas.microsoft.com/office/drawing/2014/main" val="1174449534"/>
                  </a:ext>
                </a:extLst>
              </a:tr>
              <a:tr h="16636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CHORUS_VONAQ_TEST</a:t>
                      </a:r>
                    </a:p>
                    <a:p>
                      <a:endParaRPr lang="en-NZ"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Details of </a:t>
                      </a:r>
                      <a:r>
                        <a:rPr lang="en-NZ" sz="1400" dirty="0" err="1"/>
                        <a:t>Vonaq</a:t>
                      </a:r>
                      <a:r>
                        <a:rPr lang="en-NZ" sz="1400" dirty="0"/>
                        <a:t> tests, if performed, for each pole. Although this is planned, it currently lacks a foreign key to CHORUS_POLE_INSPECTION.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sz="1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This means that it is not easily feasible to join the CHORUS_POLE_INSPECTION table to CHORUS_VONAQ_TEST.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CHORUS_POLE_ID (foreign key to CHORUS_POLE.ID) and in principle, MEASURE_DATE. But MEASURE_DATE has many nulls.</a:t>
                      </a:r>
                    </a:p>
                    <a:p>
                      <a:pPr marL="0" marR="0" lvl="0" indent="0" algn="l" defTabSz="914400" rtl="0" eaLnBrk="1" fontAlgn="auto" latinLnBrk="0" hangingPunct="1">
                        <a:lnSpc>
                          <a:spcPct val="100000"/>
                        </a:lnSpc>
                        <a:spcBef>
                          <a:spcPts val="0"/>
                        </a:spcBef>
                        <a:spcAft>
                          <a:spcPts val="0"/>
                        </a:spcAft>
                        <a:buClrTx/>
                        <a:buSzTx/>
                        <a:buFontTx/>
                        <a:buNone/>
                        <a:tabLst/>
                        <a:defRPr/>
                      </a:pPr>
                      <a:r>
                        <a:rPr lang="en-NZ" sz="1400" dirty="0"/>
                        <a:t>Foreign key CHORUS_POLE_INSPECTION_ID exists but is not yet populated, therefore of no use.</a:t>
                      </a:r>
                    </a:p>
                  </a:txBody>
                  <a:tcPr/>
                </a:tc>
                <a:extLst>
                  <a:ext uri="{0D108BD9-81ED-4DB2-BD59-A6C34878D82A}">
                    <a16:rowId xmlns:a16="http://schemas.microsoft.com/office/drawing/2014/main" val="2519468462"/>
                  </a:ext>
                </a:extLst>
              </a:tr>
            </a:tbl>
          </a:graphicData>
        </a:graphic>
      </p:graphicFrame>
    </p:spTree>
    <p:extLst>
      <p:ext uri="{BB962C8B-B14F-4D97-AF65-F5344CB8AC3E}">
        <p14:creationId xmlns:p14="http://schemas.microsoft.com/office/powerpoint/2010/main" val="36138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CE7AB-579D-403F-8884-5A2F5464478B}"/>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3" name="Footer Placeholder 2">
            <a:extLst>
              <a:ext uri="{FF2B5EF4-FFF2-40B4-BE49-F238E27FC236}">
                <a16:creationId xmlns:a16="http://schemas.microsoft.com/office/drawing/2014/main" id="{95067058-F92B-43B2-B4C2-81C6B3EB111A}"/>
              </a:ext>
            </a:extLst>
          </p:cNvPr>
          <p:cNvSpPr>
            <a:spLocks noGrp="1"/>
          </p:cNvSpPr>
          <p:nvPr>
            <p:ph type="ftr" sz="quarter" idx="11"/>
          </p:nvPr>
        </p:nvSpPr>
        <p:spPr/>
        <p:txBody>
          <a:bodyPr/>
          <a:lstStyle/>
          <a:p>
            <a:r>
              <a:rPr lang="en-NZ"/>
              <a:t>Presentation Title</a:t>
            </a:r>
            <a:endParaRPr lang="en-NZ" dirty="0"/>
          </a:p>
        </p:txBody>
      </p:sp>
      <p:sp>
        <p:nvSpPr>
          <p:cNvPr id="4" name="Slide Number Placeholder 3">
            <a:extLst>
              <a:ext uri="{FF2B5EF4-FFF2-40B4-BE49-F238E27FC236}">
                <a16:creationId xmlns:a16="http://schemas.microsoft.com/office/drawing/2014/main" id="{40927783-7189-44AA-B51C-2AE831CBF66E}"/>
              </a:ext>
            </a:extLst>
          </p:cNvPr>
          <p:cNvSpPr>
            <a:spLocks noGrp="1"/>
          </p:cNvSpPr>
          <p:nvPr>
            <p:ph type="sldNum" sz="quarter" idx="12"/>
          </p:nvPr>
        </p:nvSpPr>
        <p:spPr/>
        <p:txBody>
          <a:bodyPr/>
          <a:lstStyle/>
          <a:p>
            <a:fld id="{41C2B030-62FB-4062-B729-61EA60487439}" type="slidenum">
              <a:rPr lang="en-NZ" smtClean="0"/>
              <a:pPr/>
              <a:t>7</a:t>
            </a:fld>
            <a:endParaRPr lang="en-NZ" dirty="0"/>
          </a:p>
        </p:txBody>
      </p:sp>
      <p:sp>
        <p:nvSpPr>
          <p:cNvPr id="5" name="Text Placeholder 4">
            <a:extLst>
              <a:ext uri="{FF2B5EF4-FFF2-40B4-BE49-F238E27FC236}">
                <a16:creationId xmlns:a16="http://schemas.microsoft.com/office/drawing/2014/main" id="{28DC0CCE-A173-4100-91DB-8EFB815D9CDD}"/>
              </a:ext>
            </a:extLst>
          </p:cNvPr>
          <p:cNvSpPr>
            <a:spLocks noGrp="1"/>
          </p:cNvSpPr>
          <p:nvPr>
            <p:ph type="body" sz="quarter" idx="13"/>
          </p:nvPr>
        </p:nvSpPr>
        <p:spPr>
          <a:xfrm>
            <a:off x="923041" y="271953"/>
            <a:ext cx="10452100" cy="365125"/>
          </a:xfrm>
        </p:spPr>
        <p:txBody>
          <a:bodyPr/>
          <a:lstStyle/>
          <a:p>
            <a:r>
              <a:rPr lang="en-NZ" sz="2400" dirty="0"/>
              <a:t>Data issues</a:t>
            </a:r>
          </a:p>
        </p:txBody>
      </p:sp>
      <p:sp>
        <p:nvSpPr>
          <p:cNvPr id="7" name="Text Placeholder 6">
            <a:extLst>
              <a:ext uri="{FF2B5EF4-FFF2-40B4-BE49-F238E27FC236}">
                <a16:creationId xmlns:a16="http://schemas.microsoft.com/office/drawing/2014/main" id="{A98DB332-D537-4DE1-A1DD-1202491B2F18}"/>
              </a:ext>
            </a:extLst>
          </p:cNvPr>
          <p:cNvSpPr>
            <a:spLocks noGrp="1"/>
          </p:cNvSpPr>
          <p:nvPr>
            <p:ph type="body" sz="quarter" idx="15"/>
          </p:nvPr>
        </p:nvSpPr>
        <p:spPr>
          <a:xfrm>
            <a:off x="958761" y="637078"/>
            <a:ext cx="10452190" cy="4982671"/>
          </a:xfrm>
        </p:spPr>
        <p:txBody>
          <a:bodyPr>
            <a:normAutofit lnSpcReduction="10000"/>
          </a:bodyPr>
          <a:lstStyle/>
          <a:p>
            <a:r>
              <a:rPr lang="en-NZ" dirty="0"/>
              <a:t>Here is a by no means exhaustive list of issues with the three tables mentioned.</a:t>
            </a:r>
          </a:p>
          <a:p>
            <a:pPr marL="285750" indent="-285750">
              <a:buFont typeface="Arial" panose="020B0604020202020204" pitchFamily="34" charset="0"/>
              <a:buChar char="•"/>
            </a:pPr>
            <a:r>
              <a:rPr lang="en-NZ" dirty="0"/>
              <a:t>There are some outlier values in the CHORUS_POLE data that probably ought to be cleaned:</a:t>
            </a:r>
          </a:p>
          <a:p>
            <a:pPr marL="466725" lvl="1" indent="-285750"/>
            <a:r>
              <a:rPr lang="en-NZ" b="0" i="0" dirty="0">
                <a:solidFill>
                  <a:srgbClr val="172B4D"/>
                </a:solidFill>
                <a:effectLst/>
                <a:latin typeface="-apple-system"/>
              </a:rPr>
              <a:t>There are many rows with null decommission reason when the decommission date is populated.</a:t>
            </a:r>
          </a:p>
          <a:p>
            <a:pPr marL="466725" lvl="1" indent="-285750"/>
            <a:r>
              <a:rPr lang="en-NZ" b="0" i="0" dirty="0">
                <a:solidFill>
                  <a:srgbClr val="172B4D"/>
                </a:solidFill>
                <a:effectLst/>
                <a:latin typeface="-apple-system"/>
              </a:rPr>
              <a:t>DATE_TIME: The name doesn’t help much. We don’t know what this means.</a:t>
            </a:r>
            <a:endParaRPr lang="en-NZ" dirty="0"/>
          </a:p>
          <a:p>
            <a:pPr marL="285750" indent="-285750">
              <a:buFont typeface="Arial" panose="020B0604020202020204" pitchFamily="34" charset="0"/>
              <a:buChar char="•"/>
            </a:pPr>
            <a:r>
              <a:rPr lang="en-NZ" dirty="0"/>
              <a:t>There are duplicates in the CHORUS_POLE_INSPECTION and CHORUS_VONAQ_TEST tables. No referential integrity seems to be enforced.</a:t>
            </a:r>
          </a:p>
          <a:p>
            <a:pPr marL="285750" indent="-285750">
              <a:buFont typeface="Arial" panose="020B0604020202020204" pitchFamily="34" charset="0"/>
              <a:buChar char="•"/>
            </a:pPr>
            <a:r>
              <a:rPr lang="en-NZ" dirty="0"/>
              <a:t>Column datatypes are inappropriate for the kinds of data being stored, for example CHORUS_VONAQ_TEST.MEASURE_DATE is varchar2, whereas it should probably be a date or timestamp. Entry validation doesn’t seem to have occurred.</a:t>
            </a:r>
          </a:p>
          <a:p>
            <a:pPr marL="285750" indent="-285750">
              <a:buFont typeface="Arial" panose="020B0604020202020204" pitchFamily="34" charset="0"/>
              <a:buChar char="•"/>
            </a:pPr>
            <a:r>
              <a:rPr lang="en-NZ" dirty="0"/>
              <a:t>Although the tables all have synthetic primary keys, the natural keys to which they correspond are defective, e.g. MEASURE_DATE can be null. This should not happen, though it may be imposed by system constraints elsewhere. </a:t>
            </a:r>
            <a:r>
              <a:rPr lang="en-NZ" b="1" i="1" dirty="0"/>
              <a:t>This renders a lot of data essentially useless</a:t>
            </a:r>
            <a:r>
              <a:rPr lang="en-NZ" dirty="0"/>
              <a:t>.</a:t>
            </a:r>
          </a:p>
          <a:p>
            <a:pPr marL="285750" indent="-285750">
              <a:buFont typeface="Arial" panose="020B0604020202020204" pitchFamily="34" charset="0"/>
              <a:buChar char="•"/>
            </a:pPr>
            <a:r>
              <a:rPr lang="en-NZ" dirty="0"/>
              <a:t>There are </a:t>
            </a:r>
            <a:r>
              <a:rPr lang="en-NZ" b="1" i="1" dirty="0"/>
              <a:t>many</a:t>
            </a:r>
            <a:r>
              <a:rPr lang="en-NZ" dirty="0"/>
              <a:t> nulls in many fields in both </a:t>
            </a:r>
            <a:r>
              <a:rPr lang="en-NZ" dirty="0" err="1"/>
              <a:t>Pole_Inspection</a:t>
            </a:r>
            <a:r>
              <a:rPr lang="en-NZ" dirty="0"/>
              <a:t> and </a:t>
            </a:r>
            <a:r>
              <a:rPr lang="en-NZ" dirty="0" err="1"/>
              <a:t>Vonaq_Test</a:t>
            </a:r>
            <a:r>
              <a:rPr lang="en-NZ" dirty="0"/>
              <a:t> data (especially the latter). Is this due to lack of enforcement on entry? What does it mean?</a:t>
            </a:r>
          </a:p>
          <a:p>
            <a:pPr marL="285750" indent="-285750">
              <a:buFont typeface="Arial" panose="020B0604020202020204" pitchFamily="34" charset="0"/>
              <a:buChar char="•"/>
            </a:pPr>
            <a:r>
              <a:rPr lang="en-NZ" dirty="0"/>
              <a:t>About 260 records in the CHORUS_VONAQ_TEST table have no matching </a:t>
            </a:r>
            <a:r>
              <a:rPr lang="en-NZ" dirty="0" err="1"/>
              <a:t>chorus_pole_id</a:t>
            </a:r>
            <a:r>
              <a:rPr lang="en-NZ" dirty="0"/>
              <a:t> in the CHORUS_POLE table.</a:t>
            </a:r>
          </a:p>
          <a:p>
            <a:pPr marL="285750" indent="-285750">
              <a:buFont typeface="Arial" panose="020B0604020202020204" pitchFamily="34" charset="0"/>
              <a:buChar char="•"/>
            </a:pPr>
            <a:r>
              <a:rPr lang="en-NZ" dirty="0"/>
              <a:t>The foreign key in the </a:t>
            </a:r>
            <a:r>
              <a:rPr lang="en-NZ" dirty="0" err="1"/>
              <a:t>vonaq</a:t>
            </a:r>
            <a:r>
              <a:rPr lang="en-NZ" dirty="0"/>
              <a:t> table joining to the pole inspection table is null. This make analysis very problematic (which </a:t>
            </a:r>
            <a:r>
              <a:rPr lang="en-NZ" dirty="0" err="1"/>
              <a:t>vonaq</a:t>
            </a:r>
            <a:r>
              <a:rPr lang="en-NZ" dirty="0"/>
              <a:t> tests relate to which inspections? There is no reliable way to join these tables unless this key is populated.)</a:t>
            </a:r>
          </a:p>
        </p:txBody>
      </p:sp>
    </p:spTree>
    <p:extLst>
      <p:ext uri="{BB962C8B-B14F-4D97-AF65-F5344CB8AC3E}">
        <p14:creationId xmlns:p14="http://schemas.microsoft.com/office/powerpoint/2010/main" val="45279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0CE7AB-579D-403F-8884-5A2F5464478B}"/>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3" name="Footer Placeholder 2">
            <a:extLst>
              <a:ext uri="{FF2B5EF4-FFF2-40B4-BE49-F238E27FC236}">
                <a16:creationId xmlns:a16="http://schemas.microsoft.com/office/drawing/2014/main" id="{95067058-F92B-43B2-B4C2-81C6B3EB111A}"/>
              </a:ext>
            </a:extLst>
          </p:cNvPr>
          <p:cNvSpPr>
            <a:spLocks noGrp="1"/>
          </p:cNvSpPr>
          <p:nvPr>
            <p:ph type="ftr" sz="quarter" idx="11"/>
          </p:nvPr>
        </p:nvSpPr>
        <p:spPr/>
        <p:txBody>
          <a:bodyPr/>
          <a:lstStyle/>
          <a:p>
            <a:r>
              <a:rPr lang="en-NZ"/>
              <a:t>Presentation Title</a:t>
            </a:r>
            <a:endParaRPr lang="en-NZ" dirty="0"/>
          </a:p>
        </p:txBody>
      </p:sp>
      <p:sp>
        <p:nvSpPr>
          <p:cNvPr id="4" name="Slide Number Placeholder 3">
            <a:extLst>
              <a:ext uri="{FF2B5EF4-FFF2-40B4-BE49-F238E27FC236}">
                <a16:creationId xmlns:a16="http://schemas.microsoft.com/office/drawing/2014/main" id="{40927783-7189-44AA-B51C-2AE831CBF66E}"/>
              </a:ext>
            </a:extLst>
          </p:cNvPr>
          <p:cNvSpPr>
            <a:spLocks noGrp="1"/>
          </p:cNvSpPr>
          <p:nvPr>
            <p:ph type="sldNum" sz="quarter" idx="12"/>
          </p:nvPr>
        </p:nvSpPr>
        <p:spPr/>
        <p:txBody>
          <a:bodyPr/>
          <a:lstStyle/>
          <a:p>
            <a:fld id="{41C2B030-62FB-4062-B729-61EA60487439}" type="slidenum">
              <a:rPr lang="en-NZ" smtClean="0"/>
              <a:pPr/>
              <a:t>8</a:t>
            </a:fld>
            <a:endParaRPr lang="en-NZ" dirty="0"/>
          </a:p>
        </p:txBody>
      </p:sp>
      <p:sp>
        <p:nvSpPr>
          <p:cNvPr id="5" name="Text Placeholder 4">
            <a:extLst>
              <a:ext uri="{FF2B5EF4-FFF2-40B4-BE49-F238E27FC236}">
                <a16:creationId xmlns:a16="http://schemas.microsoft.com/office/drawing/2014/main" id="{28DC0CCE-A173-4100-91DB-8EFB815D9CDD}"/>
              </a:ext>
            </a:extLst>
          </p:cNvPr>
          <p:cNvSpPr>
            <a:spLocks noGrp="1"/>
          </p:cNvSpPr>
          <p:nvPr>
            <p:ph type="body" sz="quarter" idx="13"/>
          </p:nvPr>
        </p:nvSpPr>
        <p:spPr>
          <a:xfrm>
            <a:off x="923041" y="271953"/>
            <a:ext cx="10452100" cy="365125"/>
          </a:xfrm>
        </p:spPr>
        <p:txBody>
          <a:bodyPr/>
          <a:lstStyle/>
          <a:p>
            <a:r>
              <a:rPr lang="en-NZ" sz="2400" dirty="0"/>
              <a:t>Data issues continued</a:t>
            </a:r>
          </a:p>
        </p:txBody>
      </p:sp>
      <p:sp>
        <p:nvSpPr>
          <p:cNvPr id="7" name="Text Placeholder 6">
            <a:extLst>
              <a:ext uri="{FF2B5EF4-FFF2-40B4-BE49-F238E27FC236}">
                <a16:creationId xmlns:a16="http://schemas.microsoft.com/office/drawing/2014/main" id="{A98DB332-D537-4DE1-A1DD-1202491B2F18}"/>
              </a:ext>
            </a:extLst>
          </p:cNvPr>
          <p:cNvSpPr>
            <a:spLocks noGrp="1"/>
          </p:cNvSpPr>
          <p:nvPr>
            <p:ph type="body" sz="quarter" idx="15"/>
          </p:nvPr>
        </p:nvSpPr>
        <p:spPr>
          <a:xfrm>
            <a:off x="958761" y="637078"/>
            <a:ext cx="10452190" cy="4982671"/>
          </a:xfrm>
        </p:spPr>
        <p:txBody>
          <a:bodyPr/>
          <a:lstStyle/>
          <a:p>
            <a:r>
              <a:rPr lang="en-NZ" dirty="0"/>
              <a:t>The poles table has a number poles dating from around the birth of Christ, some from just after the Norman Conquest, and a number from the future. Also, the </a:t>
            </a:r>
            <a:r>
              <a:rPr lang="en-NZ" dirty="0" err="1"/>
              <a:t>year_of_manufacture</a:t>
            </a:r>
            <a:r>
              <a:rPr lang="en-NZ" dirty="0"/>
              <a:t> is null in about 74% of the entries:</a:t>
            </a:r>
          </a:p>
          <a:p>
            <a:endParaRPr lang="en-NZ" dirty="0"/>
          </a:p>
          <a:p>
            <a:endParaRPr lang="en-NZ" dirty="0"/>
          </a:p>
        </p:txBody>
      </p:sp>
      <p:pic>
        <p:nvPicPr>
          <p:cNvPr id="8" name="Picture 7">
            <a:extLst>
              <a:ext uri="{FF2B5EF4-FFF2-40B4-BE49-F238E27FC236}">
                <a16:creationId xmlns:a16="http://schemas.microsoft.com/office/drawing/2014/main" id="{341AF4B6-9A5C-4945-9441-B600BD4BF231}"/>
              </a:ext>
            </a:extLst>
          </p:cNvPr>
          <p:cNvPicPr>
            <a:picLocks noChangeAspect="1"/>
          </p:cNvPicPr>
          <p:nvPr/>
        </p:nvPicPr>
        <p:blipFill>
          <a:blip r:embed="rId2"/>
          <a:stretch>
            <a:fillRect/>
          </a:stretch>
        </p:blipFill>
        <p:spPr>
          <a:xfrm>
            <a:off x="1599316" y="1527718"/>
            <a:ext cx="2743200" cy="4270916"/>
          </a:xfrm>
          <a:prstGeom prst="rect">
            <a:avLst/>
          </a:prstGeom>
        </p:spPr>
      </p:pic>
    </p:spTree>
    <p:extLst>
      <p:ext uri="{BB962C8B-B14F-4D97-AF65-F5344CB8AC3E}">
        <p14:creationId xmlns:p14="http://schemas.microsoft.com/office/powerpoint/2010/main" val="1640575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77D3DA0-26A8-40EE-A429-EEF12E4B2CFE}"/>
              </a:ext>
            </a:extLst>
          </p:cNvPr>
          <p:cNvSpPr>
            <a:spLocks noGrp="1"/>
          </p:cNvSpPr>
          <p:nvPr>
            <p:ph type="dt" sz="half" idx="10"/>
          </p:nvPr>
        </p:nvSpPr>
        <p:spPr/>
        <p:txBody>
          <a:bodyPr/>
          <a:lstStyle/>
          <a:p>
            <a:fld id="{BC78C4AE-F770-4BCE-B0B0-28D6E5DAD5EF}" type="datetime3">
              <a:rPr lang="en-NZ" smtClean="0"/>
              <a:t>6 October 2021</a:t>
            </a:fld>
            <a:endParaRPr lang="en-NZ" dirty="0"/>
          </a:p>
        </p:txBody>
      </p:sp>
      <p:sp>
        <p:nvSpPr>
          <p:cNvPr id="4" name="Footer Placeholder 3">
            <a:extLst>
              <a:ext uri="{FF2B5EF4-FFF2-40B4-BE49-F238E27FC236}">
                <a16:creationId xmlns:a16="http://schemas.microsoft.com/office/drawing/2014/main" id="{264FF465-3006-4412-AE5E-AC93354BD9EC}"/>
              </a:ext>
            </a:extLst>
          </p:cNvPr>
          <p:cNvSpPr>
            <a:spLocks noGrp="1"/>
          </p:cNvSpPr>
          <p:nvPr>
            <p:ph type="ftr" sz="quarter" idx="11"/>
          </p:nvPr>
        </p:nvSpPr>
        <p:spPr/>
        <p:txBody>
          <a:bodyPr/>
          <a:lstStyle/>
          <a:p>
            <a:r>
              <a:rPr lang="en-NZ"/>
              <a:t>Presentation Title</a:t>
            </a:r>
            <a:endParaRPr lang="en-NZ" dirty="0"/>
          </a:p>
        </p:txBody>
      </p:sp>
      <p:sp>
        <p:nvSpPr>
          <p:cNvPr id="5" name="Slide Number Placeholder 4">
            <a:extLst>
              <a:ext uri="{FF2B5EF4-FFF2-40B4-BE49-F238E27FC236}">
                <a16:creationId xmlns:a16="http://schemas.microsoft.com/office/drawing/2014/main" id="{F3400698-9B44-49A4-9F03-8899BD133613}"/>
              </a:ext>
            </a:extLst>
          </p:cNvPr>
          <p:cNvSpPr>
            <a:spLocks noGrp="1"/>
          </p:cNvSpPr>
          <p:nvPr>
            <p:ph type="sldNum" sz="quarter" idx="12"/>
          </p:nvPr>
        </p:nvSpPr>
        <p:spPr/>
        <p:txBody>
          <a:bodyPr/>
          <a:lstStyle/>
          <a:p>
            <a:fld id="{41C2B030-62FB-4062-B729-61EA60487439}" type="slidenum">
              <a:rPr lang="en-NZ" smtClean="0"/>
              <a:pPr/>
              <a:t>9</a:t>
            </a:fld>
            <a:endParaRPr lang="en-NZ" dirty="0"/>
          </a:p>
        </p:txBody>
      </p:sp>
      <p:sp>
        <p:nvSpPr>
          <p:cNvPr id="6" name="Text Placeholder 5">
            <a:extLst>
              <a:ext uri="{FF2B5EF4-FFF2-40B4-BE49-F238E27FC236}">
                <a16:creationId xmlns:a16="http://schemas.microsoft.com/office/drawing/2014/main" id="{D49229C8-5363-4C87-9B02-4AA472C14CFB}"/>
              </a:ext>
            </a:extLst>
          </p:cNvPr>
          <p:cNvSpPr>
            <a:spLocks noGrp="1"/>
          </p:cNvSpPr>
          <p:nvPr>
            <p:ph type="body" sz="quarter" idx="13"/>
          </p:nvPr>
        </p:nvSpPr>
        <p:spPr>
          <a:xfrm>
            <a:off x="958850" y="140088"/>
            <a:ext cx="10452100" cy="285750"/>
          </a:xfrm>
        </p:spPr>
        <p:txBody>
          <a:bodyPr/>
          <a:lstStyle/>
          <a:p>
            <a:r>
              <a:rPr lang="en-NZ" sz="1600" dirty="0"/>
              <a:t>Poles Table Columns Stats</a:t>
            </a:r>
          </a:p>
        </p:txBody>
      </p:sp>
      <p:pic>
        <p:nvPicPr>
          <p:cNvPr id="8" name="Picture 7">
            <a:extLst>
              <a:ext uri="{FF2B5EF4-FFF2-40B4-BE49-F238E27FC236}">
                <a16:creationId xmlns:a16="http://schemas.microsoft.com/office/drawing/2014/main" id="{88CF65EA-32E2-4B2A-BDB8-2DED078D00BB}"/>
              </a:ext>
            </a:extLst>
          </p:cNvPr>
          <p:cNvPicPr>
            <a:picLocks noChangeAspect="1"/>
          </p:cNvPicPr>
          <p:nvPr/>
        </p:nvPicPr>
        <p:blipFill>
          <a:blip r:embed="rId2"/>
          <a:stretch>
            <a:fillRect/>
          </a:stretch>
        </p:blipFill>
        <p:spPr>
          <a:xfrm>
            <a:off x="0" y="911437"/>
            <a:ext cx="12192000" cy="4470400"/>
          </a:xfrm>
          <a:prstGeom prst="rect">
            <a:avLst/>
          </a:prstGeom>
        </p:spPr>
      </p:pic>
      <p:sp>
        <p:nvSpPr>
          <p:cNvPr id="9" name="TextBox 8">
            <a:extLst>
              <a:ext uri="{FF2B5EF4-FFF2-40B4-BE49-F238E27FC236}">
                <a16:creationId xmlns:a16="http://schemas.microsoft.com/office/drawing/2014/main" id="{CB7E1B5E-6EB6-4727-B455-F86E7D4E50C8}"/>
              </a:ext>
            </a:extLst>
          </p:cNvPr>
          <p:cNvSpPr txBox="1"/>
          <p:nvPr/>
        </p:nvSpPr>
        <p:spPr>
          <a:xfrm>
            <a:off x="958760" y="568523"/>
            <a:ext cx="9941859" cy="276999"/>
          </a:xfrm>
          <a:prstGeom prst="rect">
            <a:avLst/>
          </a:prstGeom>
          <a:noFill/>
        </p:spPr>
        <p:txBody>
          <a:bodyPr wrap="square" rtlCol="0">
            <a:spAutoFit/>
          </a:bodyPr>
          <a:lstStyle/>
          <a:p>
            <a:r>
              <a:rPr lang="en-NZ" sz="1200" i="1" dirty="0">
                <a:solidFill>
                  <a:srgbClr val="FF0000"/>
                </a:solidFill>
              </a:rPr>
              <a:t>Column excluded=‘Yes’ marks fields with inconsistent datatype, excluded from the analysis</a:t>
            </a:r>
          </a:p>
        </p:txBody>
      </p:sp>
    </p:spTree>
    <p:extLst>
      <p:ext uri="{BB962C8B-B14F-4D97-AF65-F5344CB8AC3E}">
        <p14:creationId xmlns:p14="http://schemas.microsoft.com/office/powerpoint/2010/main" val="2557844330"/>
      </p:ext>
    </p:extLst>
  </p:cSld>
  <p:clrMapOvr>
    <a:masterClrMapping/>
  </p:clrMapOvr>
</p:sld>
</file>

<file path=ppt/theme/theme1.xml><?xml version="1.0" encoding="utf-8"?>
<a:theme xmlns:a="http://schemas.openxmlformats.org/drawingml/2006/main" name="Office Theme">
  <a:themeElements>
    <a:clrScheme name="Chorus">
      <a:dk1>
        <a:sysClr val="windowText" lastClr="000000"/>
      </a:dk1>
      <a:lt1>
        <a:sysClr val="window" lastClr="FFFFFF"/>
      </a:lt1>
      <a:dk2>
        <a:srgbClr val="44546A"/>
      </a:dk2>
      <a:lt2>
        <a:srgbClr val="E7E6E6"/>
      </a:lt2>
      <a:accent1>
        <a:srgbClr val="98336F"/>
      </a:accent1>
      <a:accent2>
        <a:srgbClr val="2AB1E4"/>
      </a:accent2>
      <a:accent3>
        <a:srgbClr val="E0820A"/>
      </a:accent3>
      <a:accent4>
        <a:srgbClr val="6EBC8D"/>
      </a:accent4>
      <a:accent5>
        <a:srgbClr val="E3E3E3"/>
      </a:accent5>
      <a:accent6>
        <a:srgbClr val="8765A8"/>
      </a:accent6>
      <a:hlink>
        <a:srgbClr val="98336F"/>
      </a:hlink>
      <a:folHlink>
        <a:srgbClr val="8765A8"/>
      </a:folHlink>
    </a:clrScheme>
    <a:fontScheme name="Chorus">
      <a:majorFont>
        <a:latin typeface="Verdana Bold"/>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B84C1D360D1341847EE2FE2EA39D64" ma:contentTypeVersion="7" ma:contentTypeDescription="Create a new document." ma:contentTypeScope="" ma:versionID="75478f0fa156d9f074b39f51276ea3c6">
  <xsd:schema xmlns:xsd="http://www.w3.org/2001/XMLSchema" xmlns:xs="http://www.w3.org/2001/XMLSchema" xmlns:p="http://schemas.microsoft.com/office/2006/metadata/properties" xmlns:ns3="210f9696-363c-4dd3-99fa-1cdabf887a89" xmlns:ns4="fe390cf7-296c-433f-9e1f-b41be7fd4084" targetNamespace="http://schemas.microsoft.com/office/2006/metadata/properties" ma:root="true" ma:fieldsID="125a90af91534d6d07babeee7a5f8e4c" ns3:_="" ns4:_="">
    <xsd:import namespace="210f9696-363c-4dd3-99fa-1cdabf887a89"/>
    <xsd:import namespace="fe390cf7-296c-433f-9e1f-b41be7fd408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0f9696-363c-4dd3-99fa-1cdabf887a89"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390cf7-296c-433f-9e1f-b41be7fd408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42698F5-AFCC-4827-914A-C67471D7C918}">
  <ds:schemaRefs>
    <ds:schemaRef ds:uri="http://purl.org/dc/dcmitype/"/>
    <ds:schemaRef ds:uri="http://www.w3.org/XML/1998/namespace"/>
    <ds:schemaRef ds:uri="210f9696-363c-4dd3-99fa-1cdabf887a89"/>
    <ds:schemaRef ds:uri="fe390cf7-296c-433f-9e1f-b41be7fd4084"/>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90E1FB52-9620-4840-8111-26694A0140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0f9696-363c-4dd3-99fa-1cdabf887a89"/>
    <ds:schemaRef ds:uri="fe390cf7-296c-433f-9e1f-b41be7fd40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3EE74C-9BAF-4528-9361-6AD2B847C2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6724</TotalTime>
  <Words>2452</Words>
  <Application>Microsoft Office PowerPoint</Application>
  <PresentationFormat>Widescreen</PresentationFormat>
  <Paragraphs>338</Paragraphs>
  <Slides>57</Slides>
  <Notes>6</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-apple-system</vt:lpstr>
      <vt:lpstr>Arial</vt:lpstr>
      <vt:lpstr>Calibri</vt:lpstr>
      <vt:lpstr>Courier New</vt:lpstr>
      <vt:lpstr>Verdana</vt:lpstr>
      <vt:lpstr>Verdana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Agate Ponder-Sutton</dc:creator>
  <cp:lastModifiedBy>Darryl Boswell</cp:lastModifiedBy>
  <cp:revision>170</cp:revision>
  <dcterms:created xsi:type="dcterms:W3CDTF">2021-03-11T23:21:14Z</dcterms:created>
  <dcterms:modified xsi:type="dcterms:W3CDTF">2021-10-05T19:43:58Z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0x01010090B84C1D360D1341847EE2FE2EA39D64</vt:lpwstr>
  </property>
</Properties>
</file>